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26" r:id="rId3"/>
    <p:sldId id="279" r:id="rId4"/>
    <p:sldId id="281" r:id="rId5"/>
    <p:sldId id="314" r:id="rId6"/>
    <p:sldId id="313" r:id="rId7"/>
    <p:sldId id="282" r:id="rId8"/>
    <p:sldId id="305" r:id="rId9"/>
    <p:sldId id="327" r:id="rId10"/>
    <p:sldId id="328" r:id="rId11"/>
    <p:sldId id="323" r:id="rId12"/>
    <p:sldId id="280" r:id="rId13"/>
    <p:sldId id="308" r:id="rId14"/>
    <p:sldId id="312" r:id="rId15"/>
    <p:sldId id="324" r:id="rId16"/>
    <p:sldId id="325" r:id="rId17"/>
    <p:sldId id="309" r:id="rId18"/>
    <p:sldId id="310" r:id="rId19"/>
    <p:sldId id="311" r:id="rId20"/>
    <p:sldId id="283" r:id="rId21"/>
    <p:sldId id="315" r:id="rId22"/>
    <p:sldId id="303" r:id="rId23"/>
    <p:sldId id="306" r:id="rId24"/>
    <p:sldId id="318" r:id="rId25"/>
    <p:sldId id="330" r:id="rId26"/>
    <p:sldId id="304" r:id="rId27"/>
    <p:sldId id="285" r:id="rId28"/>
    <p:sldId id="284" r:id="rId29"/>
    <p:sldId id="329" r:id="rId30"/>
    <p:sldId id="291" r:id="rId31"/>
    <p:sldId id="290" r:id="rId32"/>
    <p:sldId id="333" r:id="rId33"/>
    <p:sldId id="331" r:id="rId34"/>
    <p:sldId id="332" r:id="rId35"/>
    <p:sldId id="286" r:id="rId36"/>
    <p:sldId id="319" r:id="rId37"/>
    <p:sldId id="289" r:id="rId38"/>
    <p:sldId id="288" r:id="rId39"/>
    <p:sldId id="292" r:id="rId40"/>
    <p:sldId id="316" r:id="rId41"/>
    <p:sldId id="334" r:id="rId42"/>
    <p:sldId id="320" r:id="rId43"/>
    <p:sldId id="335" r:id="rId44"/>
    <p:sldId id="293" r:id="rId45"/>
    <p:sldId id="301" r:id="rId46"/>
    <p:sldId id="321" r:id="rId47"/>
    <p:sldId id="302" r:id="rId48"/>
    <p:sldId id="294" r:id="rId49"/>
    <p:sldId id="295" r:id="rId50"/>
    <p:sldId id="296" r:id="rId51"/>
    <p:sldId id="317" r:id="rId52"/>
    <p:sldId id="297" r:id="rId53"/>
    <p:sldId id="298" r:id="rId54"/>
    <p:sldId id="299" r:id="rId55"/>
    <p:sldId id="300" r:id="rId56"/>
    <p:sldId id="322" r:id="rId5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2FB94BE-FA24-4A3D-9E2D-F951982C3D5E}" type="datetimeFigureOut">
              <a:rPr lang="cs-CZ" smtClean="0"/>
              <a:pPr/>
              <a:t>20.10.2012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E44381C-C66F-45F3-8775-70F8C2A8F5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FB94BE-FA24-4A3D-9E2D-F951982C3D5E}" type="datetimeFigureOut">
              <a:rPr lang="cs-CZ" smtClean="0"/>
              <a:pPr/>
              <a:t>20.10.2012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44381C-C66F-45F3-8775-70F8C2A8F5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FB94BE-FA24-4A3D-9E2D-F951982C3D5E}" type="datetimeFigureOut">
              <a:rPr lang="cs-CZ" smtClean="0"/>
              <a:pPr/>
              <a:t>20.10.2012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44381C-C66F-45F3-8775-70F8C2A8F5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FB94BE-FA24-4A3D-9E2D-F951982C3D5E}" type="datetimeFigureOut">
              <a:rPr lang="cs-CZ" smtClean="0"/>
              <a:pPr/>
              <a:t>20.10.2012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44381C-C66F-45F3-8775-70F8C2A8F5F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FB94BE-FA24-4A3D-9E2D-F951982C3D5E}" type="datetimeFigureOut">
              <a:rPr lang="cs-CZ" smtClean="0"/>
              <a:pPr/>
              <a:t>20.10.2012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44381C-C66F-45F3-8775-70F8C2A8F5F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FB94BE-FA24-4A3D-9E2D-F951982C3D5E}" type="datetimeFigureOut">
              <a:rPr lang="cs-CZ" smtClean="0"/>
              <a:pPr/>
              <a:t>20.10.2012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44381C-C66F-45F3-8775-70F8C2A8F5F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FB94BE-FA24-4A3D-9E2D-F951982C3D5E}" type="datetimeFigureOut">
              <a:rPr lang="cs-CZ" smtClean="0"/>
              <a:pPr/>
              <a:t>20.10.2012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44381C-C66F-45F3-8775-70F8C2A8F5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FB94BE-FA24-4A3D-9E2D-F951982C3D5E}" type="datetimeFigureOut">
              <a:rPr lang="cs-CZ" smtClean="0"/>
              <a:pPr/>
              <a:t>20.10.2012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44381C-C66F-45F3-8775-70F8C2A8F5F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FB94BE-FA24-4A3D-9E2D-F951982C3D5E}" type="datetimeFigureOut">
              <a:rPr lang="cs-CZ" smtClean="0"/>
              <a:pPr/>
              <a:t>20.10.2012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44381C-C66F-45F3-8775-70F8C2A8F5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2FB94BE-FA24-4A3D-9E2D-F951982C3D5E}" type="datetimeFigureOut">
              <a:rPr lang="cs-CZ" smtClean="0"/>
              <a:pPr/>
              <a:t>20.10.2012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44381C-C66F-45F3-8775-70F8C2A8F5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2FB94BE-FA24-4A3D-9E2D-F951982C3D5E}" type="datetimeFigureOut">
              <a:rPr lang="cs-CZ" smtClean="0"/>
              <a:pPr/>
              <a:t>20.10.2012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E44381C-C66F-45F3-8775-70F8C2A8F5F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2FB94BE-FA24-4A3D-9E2D-F951982C3D5E}" type="datetimeFigureOut">
              <a:rPr lang="cs-CZ" smtClean="0"/>
              <a:pPr/>
              <a:t>20.10.2012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E44381C-C66F-45F3-8775-70F8C2A8F5F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roman.danel@vsb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DIN41524-5fp.sv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pload.wikimedia.org/wikipedia/commons/8/83/Ps-2-port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hyperlink" Target="http://upload.wikimedia.org/wikipedia/commons/1/17/MiniDIN-6_Connector_Pinout.sv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6B5A"/>
                </a:solidFill>
              </a:rPr>
              <a:t>Základy informatiky</a:t>
            </a:r>
            <a:br>
              <a:rPr lang="cs-CZ" dirty="0" smtClean="0">
                <a:solidFill>
                  <a:srgbClr val="006B5A"/>
                </a:solidFill>
              </a:rPr>
            </a:br>
            <a:r>
              <a:rPr lang="cs-CZ" b="1" dirty="0" smtClean="0">
                <a:solidFill>
                  <a:srgbClr val="006B5A"/>
                </a:solidFill>
              </a:rPr>
              <a:t>periferní zařízení</a:t>
            </a:r>
            <a:endParaRPr lang="cs-CZ" b="1" dirty="0">
              <a:solidFill>
                <a:srgbClr val="006B5A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Ing. Roman </a:t>
            </a:r>
            <a:r>
              <a:rPr lang="cs-CZ" dirty="0" err="1" smtClean="0">
                <a:solidFill>
                  <a:schemeClr val="tx1"/>
                </a:solidFill>
              </a:rPr>
              <a:t>Danel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Ph.D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</a:p>
          <a:p>
            <a:r>
              <a:rPr lang="cs-CZ" sz="1900" dirty="0" err="1" smtClean="0">
                <a:hlinkClick r:id="rId2"/>
              </a:rPr>
              <a:t>roman.danel</a:t>
            </a:r>
            <a:r>
              <a:rPr lang="cs-CZ" sz="1900" dirty="0" smtClean="0">
                <a:hlinkClick r:id="rId2"/>
              </a:rPr>
              <a:t>@</a:t>
            </a:r>
            <a:r>
              <a:rPr lang="cs-CZ" sz="1900" dirty="0" err="1" smtClean="0">
                <a:hlinkClick r:id="rId2"/>
              </a:rPr>
              <a:t>vsb.cz</a:t>
            </a:r>
            <a:endParaRPr lang="cs-CZ" sz="1900" dirty="0" smtClean="0"/>
          </a:p>
          <a:p>
            <a:r>
              <a:rPr lang="cs-CZ" sz="1800" dirty="0" smtClean="0">
                <a:solidFill>
                  <a:srgbClr val="006B5A"/>
                </a:solidFill>
              </a:rPr>
              <a:t>Institut ekonomiky a systémů řízení</a:t>
            </a:r>
          </a:p>
          <a:p>
            <a:r>
              <a:rPr lang="cs-CZ" sz="1800" dirty="0" err="1" smtClean="0">
                <a:solidFill>
                  <a:srgbClr val="006B5A"/>
                </a:solidFill>
              </a:rPr>
              <a:t>Hornicko</a:t>
            </a:r>
            <a:r>
              <a:rPr lang="cs-CZ" sz="1800" dirty="0" smtClean="0">
                <a:solidFill>
                  <a:srgbClr val="006B5A"/>
                </a:solidFill>
              </a:rPr>
              <a:t> – geologická fakulta</a:t>
            </a:r>
          </a:p>
        </p:txBody>
      </p:sp>
      <p:pic>
        <p:nvPicPr>
          <p:cNvPr id="4" name="Obrázek 3" descr="LogoHG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857231"/>
            <a:ext cx="1242402" cy="14287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Trackball</a:t>
            </a:r>
            <a:endParaRPr lang="cs-CZ" dirty="0"/>
          </a:p>
        </p:txBody>
      </p:sp>
      <p:sp>
        <p:nvSpPr>
          <p:cNvPr id="62466" name="AutoShape 2" descr="data:image/jpeg;base64,/9j/4AAQSkZJRgABAQAAAQABAAD/2wCEAAkGBhEQEBISEBITEhQSFRUSFBcUEBQUDxQVFBAVFBQQFBIYGyYeFxkjGRQUHy8gIycpLSwsFR4xNTAqNSYrLCkBCQoKDgwNFA8PFCkYFB0pKSkpKSkpLCkpKSkpMCk1KSkpKSktKSkpKSkpKSksKSwpKSkpKSksLCkpNS4sKSkpKf/AABEIANMA7gMBIgACEQEDEQH/xAAcAAEAAgIDAQAAAAAAAAAAAAAABAYFBwECAwj/xAA/EAACAQIDBQQGCAQGAwAAAAAAAQIDEQQFMQYSIUFRB2FxgRMiMkJSkSNicpKhscHRFDOC8BVDU2Oy8XOT4f/EABkBAQEBAQEBAAAAAAAAAAAAAAABAgMEBf/EACARAQADAAEEAwEAAAAAAAAAAAABAhEDEiExUQRCYRP/2gAMAwEAAhEDEQA/AN4gAAAAAAAAAAAAAAAAAAAAAAAAAAAAAAAAAAAAAAAAAAAAAAAAAAAAAAAAAAAAAAAAAAAAAAAAAAAAAAAAAAcI5AAHEkeEsVuu0uHeBIB1hNNXTuu7Q7AAAAAAAAAAAAAAAAAAAAAAAAAAAAAAAAAAAAOlWkpK0ldf3xO4AwWMwlei3Og3JauNrt/0+95Wfidsq2qo1moSfo6jdlGT9WT5qEub+q7S7jNswmfbKUcWm36lRr24pNu2inF8Jrx49GgM0jk1w8+x+USUcXB4jDXSjUUruPHgo1Zc/qVLd03oXDL9qcLXoyrwrR3IfzN71Z03b2akHxjLua48rgZcx+Pz7D0P5taEH0cry+6uJqzbLtUnJyhQbpU9ODtVn3uXuruXHq+RraeY18RPdhfi+X5tmLXiHq4vjWv+PoOv2mZbD28So+MJ/sT8q2ywOKdsPiqNSXwqolP7rszQmC2HlOzrVOPSKu/myXV7O4WvCrNPvSf5WM/0n06z8WsfZ9Eo5NB5Lt3mGU1I0sRJ4ihyU5NtR+pUfFeDujdOz+0NDG0VVoSutJJ+3B29mS5fqbraJebk4bcfnwyYANOIAAAAAAAAAAAAAAAAAAAAAAhZnnVDDR3q9WFNct6XrP7MdX5Ipmb9q0VdYWi5fXrXhT8qa9aXnYC/tldzbb3BYduLqelmtY0lvtd0pezHzZqbO9rcRiL+nrSmvgj9HR8NyOv9TZQ9oNo5exTe6tOHBd9kBtLartuSUqdKnTjvJpqdqsmmuKlH2En37xRJ5olD0m7GDmuCjeyi3dR48r6LRciiUVvTW9x43d/HiZrH4veduSM2l14ojdkr4tzldlr2XnSjFWa3nr18CkRkSaOIaaadjjaH0eLkjxLb2GqomQqmuso2ocbRqO66814lnp5smr3VvEkS9E19JW0uCjXoTXNLej3NFc2H2nq4Kp6SneW56s4XsqlPXcff0fJkvMdooRi9ZeBWMoq2cn1aJvfYYmu0mst/7N9qmW460YV1Sq6OlXtTqX6K73ZeTLcmfGOe092tJx0bv5lj2S7T8fg7Rp124L3Kn0lG3TdfGP8AS0emJ2HxrV6ZmH1YDWOzvblhqiUcbTlhm/8AMi3Vwz720t6HmvM2LgMxpV4KpRqQqwlpKE1KD/qRWUkAAAAAAAAAAAAAPHE4uFKO9UnGEVzlJRXzZWO1HO6+DyvEV8NJQqR3EpOO9uqdSMXJLS/HmfNuPzzGVJb+JqVajfHem2342eiA+kM07TsFRuoSdaX1OEPvvh8rlJzrtUxFW6pyVGPSHt276j4/JI03HHyXsycf+PyH+Jy5vz5DRc8Tnm9JybvJ6ybvN+MnxIFbNu8rjxbPOWJGjL1cwuyu4+D4PxT8b3/JokfxDDhva89f08yaMbGVmTIVt4jVaLjrf5HSLsM1qtsZBSDmRYYnqdpV0THXrTKdYnUMa0rXdul+BhI1iVCqYtXXbj5phlpYu6seWHxe4iB6c85VrGYo6253OZ1d7xvf8CBTve/Q9Jyc2kvIyeHyh8I8/alw9ld/TuWvPodY7Q8HJbqtMuYb0LOPC6vbkZPJdo6uFn6TD1Z4ab1cH6kvtwfqyXijidBESrhA5txbNduMlaGYUlJf61BfjOi+PnFvwNnZNn+GxkPSYatCrHnuv1o90o6xfc0j5ItKGj/YmZfntSjNVISnSnHSdOTjNd11qu53Lo+vAaP2Z7ca9O0cZBYmHxwtDELvlD2Z+W6bV2d2zwePjfDVoylzhL1a0fGD4+a4FVmwLgAAAAAAhZxl/wDEUKtK6XpIuKcoqcU+TcXrZ24Go8+yGMp/w+NpqlWd9yS/lVfrUanP7L4o3SQ80yijiqTpV4KpB8nyfKSesWuq4mbV1YnHy3tDsXVwzbirx6pcPPoVmSa4NWPonO9lq2ETsp4vDfZ3sXSXSSX82PevW6p6mptssvwkPWg5wlLioSoyhfjx3d5IxEzHaVmN8Kbbp8gpHEk466dTnU6MPSJJoLm/++4iRdtdOv7kmE7/AKEkZDhO2+rpacrLojJR2JVaG/ScX3P6Of3knF+aRiIS4Fv2Qxt1KD5cQKli9iMRD3J+cHJfehvGKqZNVi7Wj99J/KTTN305nq7S1Sfik1+Je6tE/wCF1v8ATk/BX/I9YZZiOVGfnFr8zdkstoPWjSfjSh+xzDKqC0o0v/VD9gutM08lxDdrRj41IJ/JNv8AAyGE2HrT135fYpO336m7Ffibfp0FH2YqPhFL8jvuENa5wOxjoyTrfQwfvxaqTv8ADKrZKl4peZYnsrTUVGHqx6JcW/ilJ8ZPvZZHTvrx5Po+5kF4aVHjSTnT50/ej/4m+X1H5W0CK5iNj37svmjFYvZyrD3b+BsCjVjOO9B3T/PmmuTXQSpAaprYNrVNeKsQ6mFNs18uhP2op+KMTitkqUtE4+D/AECNaSw7XFcDvRxtSElJNpripJuM0+qki4YrYufuST8VZmJxGzVaOsG/DiBZ9l+2/F4e0MSv4mC4es7Vku6otfNM27sz2jYDH2VKqoVH/l1LQqeCvwl5NnzTWy1rVNeKZGlg2tP77xo+xrnJ807L9q2ZYHdhKf8AFUlw3Kzbkl0hV9ped/A29st2vZfjd2EpPDVnw9HWaim+kKnsy/B9xdVeAcJnJR1lKx4VMT0PSuuBCmB1q12zDZ/kdDG0nSxNNVI6q/CcX8UJaxfejJzZ4TZUaG2z7L8Rgt6pRviMPq2l9NTX+5Bar6y87FDlR5x06fsz6wbKDtj2VUcVvVcJu0K74uNrUKr+tFexLvXmjODRkJnrBW9n5cvJ8iVm+S1cPVdLEU5UqkeT5r4oyXCce9EGM3HhL58iDIYesn+q0a8TNZDi/R1U+vBlejZ8dGtGtf8A6TMNinFpS4Pk/df7MDaVOrdXJEJmCybG78Fx4rgzLUpAToM9osi02e8WFeqOyOkTugObHFjsjskUQq+Ce850moz539ipbRTS/wCS4rvPWhNyV3GUHezUtU10ejXeiVunO4B4ejOHSJO6HACI8OdJYVE5QG4gMXPLovVJ+KItTZ2jLWnH5IzlScY6tFdzbbjD0LpPfl0jp5vRDAlsbh3rBLzaRj8bg8rwn8yMZy+HjN/IrmJ2vxmOn6LCwnJy4btJNvzl0+RYch7D8XiWp46sqMXxcKfr1fBy9lfiMRauyPbf+JxdbC0040Y0vSQi5OW64zUXbompaLobaKxsfsFhMsi1hqe7KSSnOT3qs7cUnJ8r8bKyLOVRnjUw6Z7ADGV8I0QakWiwNHjVwkZAV9gn4jLGtCFOk1qioxee7PYfG0vRYmmpx916VIP4oT1i/wC3c0vtj2a4jA71SF8Rh/jUfpKa/wB2C/5Lh4G+Q1cmD5SUXHjHiun7MmYaupJp8eqaNubY9lNOtvVcHajU1cP8ib8F7D71w7jUWZ5VVoVHTrQlSqR5Na/WT0ku9GVZjJsznh5c503qtZx711XcXnAYyNSKnGSafP8ARrkzVuHx267T4d/Jl6yb6an6Sk1CtGymn/LrJaOSWkvrLzuEWqmyRGRicBj1NuLThOPtQl7S718S6NGSgwqSmd4HlA9YAeiR6KJ1geqRQihJ2WlzsjidVLVgcWl3L8/A6umubb/vQxWabVUKHtTV+l7v5FHzntMbvGircrvi/JII2Jiszp003KSSXV2KjnPaNShdU/XfW9o/MrWXbM5pmck1CSi/fq3jHyi/2Nk7L9hFCnaeMk8RLo7xpL+lcX5sDWtPMMxzSe5h6c5p8HurdpL7UtPxLzsz2EOdp5hVcufo6bah4Snq/L5m4suyWlQioU4RhFcEopJLyRPUbFVhsk2Vw2EgoUKUKUekY2b75PWT8TMRppaHYAAAAAAAAADyqYdS1PUAY2vlfQg1cHKPIsB1lBMCtNWMNtBsth8bTcK0E+aekovrGWqZda2XxkQK2WtaFR847Xdn1fA3kk61H4lH14r68Vy+svwMDlOcVcLJSg96PON+XcfT2IwqaamrrwNY7ZdksZ71XBWhLV03wpy+z8L/AAM4IuQ57RxSUotb64Wdt9d3gZxKxpmpRrYaq096jVhqnwl59V3l92S2yVdqlXahV0i27Rn4d/cRVuhIk0zosPzk0kQMdtVhqHvbzXTiUZuEDzxGNp01eUkvFmus27TJSe7RXhbjIh4LIM2zGV4wlCL96pdfJa/gBbM12+o009z1n38I/MpuL2vxWLluUIzm3ypxdvN6l7yDsLp3U8XUlWfwr1YeHVmy8m2Pw+Gio0qcIJdIpFxGj8m7Jcdi2pYmSoxfFxXrVH4v/s2Zsz2R4PC2fo9+fxT9aX46eRsClhYx5HqkFRcLl0KaskkSkjkAAAAAAAAAAAAAAAAAAAAFgAPGphoy5EKvlfQyYAoO1mwVDHQtVhaS9mpHhUi+qf6GkNqtgcXgJNyi6lK/q1YJ8Om9FcYy/A+q5U09SJiMsjLVID5hwdTNsdGMYU6kuCjvSTjDgrX4lqyTsSr1bSxlZ213Yfld/sbyoZTCOiS8ETIUktAKVs92ZYPC23KUd5e9JXl82W2hl0Y6IlgDrGCR2AAAAAAAAAAAAAAAAAAAAAAAAAAAAAAAAAAAAAAAAAAAAAAAAAAAAAAAAAAAAAAAAAAAAAAAAAAAAAAAAAAAAAAAAAAAAAAAAAAAAAAAAAAAAAAAAAAAAAAAAAAAAAAAAAAAAAAAP//Z"/>
          <p:cNvSpPr>
            <a:spLocks noChangeAspect="1" noChangeArrowheads="1"/>
          </p:cNvSpPr>
          <p:nvPr/>
        </p:nvSpPr>
        <p:spPr bwMode="auto">
          <a:xfrm>
            <a:off x="0" y="-960438"/>
            <a:ext cx="2266950" cy="2009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2468" name="AutoShape 4" descr="data:image/jpeg;base64,/9j/4AAQSkZJRgABAQAAAQABAAD/2wCEAAkGBhEQEBISEBITEhQSFRUSFBcUEBQUDxQVFBAVFBQQFBIYGyYeFxkjGRQUHy8gIycpLSwsFR4xNTAqNSYrLCkBCQoKDgwNFA8PFCkYFB0pKSkpKSkpLCkpKSkpMCk1KSkpKSktKSkpKSkpKSksKSwpKSkpKSksLCkpNS4sKSkpKf/AABEIANMA7gMBIgACEQEDEQH/xAAcAAEAAgIDAQAAAAAAAAAAAAAABAYFBwECAwj/xAA/EAACAQIDBQQGCAQGAwAAAAAAAQIDEQQFMQYSIUFRB2FxgRMiMkJSkSNicpKhscHRFDOC8BVDU2Oy8XOT4f/EABkBAQEBAQEBAAAAAAAAAAAAAAABAgMEBf/EACARAQADAAEEAwEAAAAAAAAAAAABAhEDEiExUQRCYRP/2gAMAwEAAhEDEQA/AN4gAAAAAAAAAAAAAAAAAAAAAAAAAAAAAAAAAAAAAAAAAAAAAAAAAAAAAAAAAAAAAAAAAAAAAAAAAAAAAAAAAAcI5AAHEkeEsVuu0uHeBIB1hNNXTuu7Q7AAAAAAAAAAAAAAAAAAAAAAAAAAAAAAAAAAAAOlWkpK0ldf3xO4AwWMwlei3Og3JauNrt/0+95Wfidsq2qo1moSfo6jdlGT9WT5qEub+q7S7jNswmfbKUcWm36lRr24pNu2inF8Jrx49GgM0jk1w8+x+USUcXB4jDXSjUUruPHgo1Zc/qVLd03oXDL9qcLXoyrwrR3IfzN71Z03b2akHxjLua48rgZcx+Pz7D0P5taEH0cry+6uJqzbLtUnJyhQbpU9ODtVn3uXuruXHq+RraeY18RPdhfi+X5tmLXiHq4vjWv+PoOv2mZbD28So+MJ/sT8q2ywOKdsPiqNSXwqolP7rszQmC2HlOzrVOPSKu/myXV7O4WvCrNPvSf5WM/0n06z8WsfZ9Eo5NB5Lt3mGU1I0sRJ4ihyU5NtR+pUfFeDujdOz+0NDG0VVoSutJJ+3B29mS5fqbraJebk4bcfnwyYANOIAAAAAAAAAAAAAAAAAAAAAAhZnnVDDR3q9WFNct6XrP7MdX5Ipmb9q0VdYWi5fXrXhT8qa9aXnYC/tldzbb3BYduLqelmtY0lvtd0pezHzZqbO9rcRiL+nrSmvgj9HR8NyOv9TZQ9oNo5exTe6tOHBd9kBtLartuSUqdKnTjvJpqdqsmmuKlH2En37xRJ5olD0m7GDmuCjeyi3dR48r6LRciiUVvTW9x43d/HiZrH4veduSM2l14ojdkr4tzldlr2XnSjFWa3nr18CkRkSaOIaaadjjaH0eLkjxLb2GqomQqmuso2ocbRqO66814lnp5smr3VvEkS9E19JW0uCjXoTXNLej3NFc2H2nq4Kp6SneW56s4XsqlPXcff0fJkvMdooRi9ZeBWMoq2cn1aJvfYYmu0mst/7N9qmW460YV1Sq6OlXtTqX6K73ZeTLcmfGOe092tJx0bv5lj2S7T8fg7Rp124L3Kn0lG3TdfGP8AS0emJ2HxrV6ZmH1YDWOzvblhqiUcbTlhm/8AMi3Vwz720t6HmvM2LgMxpV4KpRqQqwlpKE1KD/qRWUkAAAAAAAAAAAAAPHE4uFKO9UnGEVzlJRXzZWO1HO6+DyvEV8NJQqR3EpOO9uqdSMXJLS/HmfNuPzzGVJb+JqVajfHem2342eiA+kM07TsFRuoSdaX1OEPvvh8rlJzrtUxFW6pyVGPSHt276j4/JI03HHyXsycf+PyH+Jy5vz5DRc8Tnm9JybvJ6ybvN+MnxIFbNu8rjxbPOWJGjL1cwuyu4+D4PxT8b3/JokfxDDhva89f08yaMbGVmTIVt4jVaLjrf5HSLsM1qtsZBSDmRYYnqdpV0THXrTKdYnUMa0rXdul+BhI1iVCqYtXXbj5phlpYu6seWHxe4iB6c85VrGYo6253OZ1d7xvf8CBTve/Q9Jyc2kvIyeHyh8I8/alw9ld/TuWvPodY7Q8HJbqtMuYb0LOPC6vbkZPJdo6uFn6TD1Z4ab1cH6kvtwfqyXijidBESrhA5txbNduMlaGYUlJf61BfjOi+PnFvwNnZNn+GxkPSYatCrHnuv1o90o6xfc0j5ItKGj/YmZfntSjNVISnSnHSdOTjNd11qu53Lo+vAaP2Z7ca9O0cZBYmHxwtDELvlD2Z+W6bV2d2zwePjfDVoylzhL1a0fGD4+a4FVmwLgAAAAAAhZxl/wDEUKtK6XpIuKcoqcU+TcXrZ24Go8+yGMp/w+NpqlWd9yS/lVfrUanP7L4o3SQ80yijiqTpV4KpB8nyfKSesWuq4mbV1YnHy3tDsXVwzbirx6pcPPoVmSa4NWPonO9lq2ETsp4vDfZ3sXSXSSX82PevW6p6mptssvwkPWg5wlLioSoyhfjx3d5IxEzHaVmN8Kbbp8gpHEk466dTnU6MPSJJoLm/++4iRdtdOv7kmE7/AKEkZDhO2+rpacrLojJR2JVaG/ScX3P6Of3knF+aRiIS4Fv2Qxt1KD5cQKli9iMRD3J+cHJfehvGKqZNVi7Wj99J/KTTN305nq7S1Sfik1+Je6tE/wCF1v8ATk/BX/I9YZZiOVGfnFr8zdkstoPWjSfjSh+xzDKqC0o0v/VD9gutM08lxDdrRj41IJ/JNv8AAyGE2HrT135fYpO336m7Ffibfp0FH2YqPhFL8jvuENa5wOxjoyTrfQwfvxaqTv8ADKrZKl4peZYnsrTUVGHqx6JcW/ilJ8ZPvZZHTvrx5Po+5kF4aVHjSTnT50/ej/4m+X1H5W0CK5iNj37svmjFYvZyrD3b+BsCjVjOO9B3T/PmmuTXQSpAaprYNrVNeKsQ6mFNs18uhP2op+KMTitkqUtE4+D/AECNaSw7XFcDvRxtSElJNpripJuM0+qki4YrYufuST8VZmJxGzVaOsG/DiBZ9l+2/F4e0MSv4mC4es7Vku6otfNM27sz2jYDH2VKqoVH/l1LQqeCvwl5NnzTWy1rVNeKZGlg2tP77xo+xrnJ807L9q2ZYHdhKf8AFUlw3Kzbkl0hV9ped/A29st2vZfjd2EpPDVnw9HWaim+kKnsy/B9xdVeAcJnJR1lKx4VMT0PSuuBCmB1q12zDZ/kdDG0nSxNNVI6q/CcX8UJaxfejJzZ4TZUaG2z7L8Rgt6pRviMPq2l9NTX+5Bar6y87FDlR5x06fsz6wbKDtj2VUcVvVcJu0K74uNrUKr+tFexLvXmjODRkJnrBW9n5cvJ8iVm+S1cPVdLEU5UqkeT5r4oyXCce9EGM3HhL58iDIYesn+q0a8TNZDi/R1U+vBlejZ8dGtGtf8A6TMNinFpS4Pk/df7MDaVOrdXJEJmCybG78Fx4rgzLUpAToM9osi02e8WFeqOyOkTugObHFjsjskUQq+Ce850moz539ipbRTS/wCS4rvPWhNyV3GUHezUtU10ejXeiVunO4B4ejOHSJO6HACI8OdJYVE5QG4gMXPLovVJ+KItTZ2jLWnH5IzlScY6tFdzbbjD0LpPfl0jp5vRDAlsbh3rBLzaRj8bg8rwn8yMZy+HjN/IrmJ2vxmOn6LCwnJy4btJNvzl0+RYch7D8XiWp46sqMXxcKfr1fBy9lfiMRauyPbf+JxdbC0040Y0vSQi5OW64zUXbompaLobaKxsfsFhMsi1hqe7KSSnOT3qs7cUnJ8r8bKyLOVRnjUw6Z7ADGV8I0QakWiwNHjVwkZAV9gn4jLGtCFOk1qioxee7PYfG0vRYmmpx916VIP4oT1i/wC3c0vtj2a4jA71SF8Rh/jUfpKa/wB2C/5Lh4G+Q1cmD5SUXHjHiun7MmYaupJp8eqaNubY9lNOtvVcHajU1cP8ib8F7D71w7jUWZ5VVoVHTrQlSqR5Na/WT0ku9GVZjJsznh5c503qtZx711XcXnAYyNSKnGSafP8ARrkzVuHx267T4d/Jl6yb6an6Sk1CtGymn/LrJaOSWkvrLzuEWqmyRGRicBj1NuLThOPtQl7S718S6NGSgwqSmd4HlA9YAeiR6KJ1geqRQihJ2WlzsjidVLVgcWl3L8/A6umubb/vQxWabVUKHtTV+l7v5FHzntMbvGircrvi/JII2Jiszp003KSSXV2KjnPaNShdU/XfW9o/MrWXbM5pmck1CSi/fq3jHyi/2Nk7L9hFCnaeMk8RLo7xpL+lcX5sDWtPMMxzSe5h6c5p8HurdpL7UtPxLzsz2EOdp5hVcufo6bah4Snq/L5m4suyWlQioU4RhFcEopJLyRPUbFVhsk2Vw2EgoUKUKUekY2b75PWT8TMRppaHYAAAAAAAAADyqYdS1PUAY2vlfQg1cHKPIsB1lBMCtNWMNtBsth8bTcK0E+aekovrGWqZda2XxkQK2WtaFR847Xdn1fA3kk61H4lH14r68Vy+svwMDlOcVcLJSg96PON+XcfT2IwqaamrrwNY7ZdksZ71XBWhLV03wpy+z8L/AAM4IuQ57RxSUotb64Wdt9d3gZxKxpmpRrYaq096jVhqnwl59V3l92S2yVdqlXahV0i27Rn4d/cRVuhIk0zosPzk0kQMdtVhqHvbzXTiUZuEDzxGNp01eUkvFmus27TJSe7RXhbjIh4LIM2zGV4wlCL96pdfJa/gBbM12+o009z1n38I/MpuL2vxWLluUIzm3ypxdvN6l7yDsLp3U8XUlWfwr1YeHVmy8m2Pw+Gio0qcIJdIpFxGj8m7Jcdi2pYmSoxfFxXrVH4v/s2Zsz2R4PC2fo9+fxT9aX46eRsClhYx5HqkFRcLl0KaskkSkjkAAAAAAAAAAAAAAAAAAAAFgAPGphoy5EKvlfQyYAoO1mwVDHQtVhaS9mpHhUi+qf6GkNqtgcXgJNyi6lK/q1YJ8Om9FcYy/A+q5U09SJiMsjLVID5hwdTNsdGMYU6kuCjvSTjDgrX4lqyTsSr1bSxlZ213Yfld/sbyoZTCOiS8ETIUktAKVs92ZYPC23KUd5e9JXl82W2hl0Y6IlgDrGCR2AAAAAAAAAAAAAAAAAAAAAAAAAAAAAAAAAAAAAAAAAAAAAAAAAAAAAAAAAAAAAAAAAAAAAAAAAAAAAAAAAAAAAAAAAAAAAAAAAAAAAAAAAAAAAAAAAAAAAAAAAAAAAAAAAAAAAAAP//Z"/>
          <p:cNvSpPr>
            <a:spLocks noChangeAspect="1" noChangeArrowheads="1"/>
          </p:cNvSpPr>
          <p:nvPr/>
        </p:nvSpPr>
        <p:spPr bwMode="auto">
          <a:xfrm>
            <a:off x="0" y="-960438"/>
            <a:ext cx="2266950" cy="2009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2470" name="AutoShape 6" descr="data:image/jpeg;base64,/9j/4AAQSkZJRgABAQAAAQABAAD/2wCEAAkGBhEQEBISEBITEhQSFRUSFBcUEBQUDxQVFBAVFBQQFBIYGyYeFxkjGRQUHy8gIycpLSwsFR4xNTAqNSYrLCkBCQoKDgwNFA8PFCkYFB0pKSkpKSkpLCkpKSkpMCk1KSkpKSktKSkpKSkpKSksKSwpKSkpKSksLCkpNS4sKSkpKf/AABEIANMA7gMBIgACEQEDEQH/xAAcAAEAAgIDAQAAAAAAAAAAAAAABAYFBwECAwj/xAA/EAACAQIDBQQGCAQGAwAAAAAAAQIDEQQFMQYSIUFRB2FxgRMiMkJSkSNicpKhscHRFDOC8BVDU2Oy8XOT4f/EABkBAQEBAQEBAAAAAAAAAAAAAAABAgMEBf/EACARAQADAAEEAwEAAAAAAAAAAAABAhEDEiExUQRCYRP/2gAMAwEAAhEDEQA/AN4gAAAAAAAAAAAAAAAAAAAAAAAAAAAAAAAAAAAAAAAAAAAAAAAAAAAAAAAAAAAAAAAAAAAAAAAAAAAAAAAAAAcI5AAHEkeEsVuu0uHeBIB1hNNXTuu7Q7AAAAAAAAAAAAAAAAAAAAAAAAAAAAAAAAAAAAOlWkpK0ldf3xO4AwWMwlei3Og3JauNrt/0+95Wfidsq2qo1moSfo6jdlGT9WT5qEub+q7S7jNswmfbKUcWm36lRr24pNu2inF8Jrx49GgM0jk1w8+x+USUcXB4jDXSjUUruPHgo1Zc/qVLd03oXDL9qcLXoyrwrR3IfzN71Z03b2akHxjLua48rgZcx+Pz7D0P5taEH0cry+6uJqzbLtUnJyhQbpU9ODtVn3uXuruXHq+RraeY18RPdhfi+X5tmLXiHq4vjWv+PoOv2mZbD28So+MJ/sT8q2ywOKdsPiqNSXwqolP7rszQmC2HlOzrVOPSKu/myXV7O4WvCrNPvSf5WM/0n06z8WsfZ9Eo5NB5Lt3mGU1I0sRJ4ihyU5NtR+pUfFeDujdOz+0NDG0VVoSutJJ+3B29mS5fqbraJebk4bcfnwyYANOIAAAAAAAAAAAAAAAAAAAAAAhZnnVDDR3q9WFNct6XrP7MdX5Ipmb9q0VdYWi5fXrXhT8qa9aXnYC/tldzbb3BYduLqelmtY0lvtd0pezHzZqbO9rcRiL+nrSmvgj9HR8NyOv9TZQ9oNo5exTe6tOHBd9kBtLartuSUqdKnTjvJpqdqsmmuKlH2En37xRJ5olD0m7GDmuCjeyi3dR48r6LRciiUVvTW9x43d/HiZrH4veduSM2l14ojdkr4tzldlr2XnSjFWa3nr18CkRkSaOIaaadjjaH0eLkjxLb2GqomQqmuso2ocbRqO66814lnp5smr3VvEkS9E19JW0uCjXoTXNLej3NFc2H2nq4Kp6SneW56s4XsqlPXcff0fJkvMdooRi9ZeBWMoq2cn1aJvfYYmu0mst/7N9qmW460YV1Sq6OlXtTqX6K73ZeTLcmfGOe092tJx0bv5lj2S7T8fg7Rp124L3Kn0lG3TdfGP8AS0emJ2HxrV6ZmH1YDWOzvblhqiUcbTlhm/8AMi3Vwz720t6HmvM2LgMxpV4KpRqQqwlpKE1KD/qRWUkAAAAAAAAAAAAAPHE4uFKO9UnGEVzlJRXzZWO1HO6+DyvEV8NJQqR3EpOO9uqdSMXJLS/HmfNuPzzGVJb+JqVajfHem2342eiA+kM07TsFRuoSdaX1OEPvvh8rlJzrtUxFW6pyVGPSHt276j4/JI03HHyXsycf+PyH+Jy5vz5DRc8Tnm9JybvJ6ybvN+MnxIFbNu8rjxbPOWJGjL1cwuyu4+D4PxT8b3/JokfxDDhva89f08yaMbGVmTIVt4jVaLjrf5HSLsM1qtsZBSDmRYYnqdpV0THXrTKdYnUMa0rXdul+BhI1iVCqYtXXbj5phlpYu6seWHxe4iB6c85VrGYo6253OZ1d7xvf8CBTve/Q9Jyc2kvIyeHyh8I8/alw9ld/TuWvPodY7Q8HJbqtMuYb0LOPC6vbkZPJdo6uFn6TD1Z4ab1cH6kvtwfqyXijidBESrhA5txbNduMlaGYUlJf61BfjOi+PnFvwNnZNn+GxkPSYatCrHnuv1o90o6xfc0j5ItKGj/YmZfntSjNVISnSnHSdOTjNd11qu53Lo+vAaP2Z7ca9O0cZBYmHxwtDELvlD2Z+W6bV2d2zwePjfDVoylzhL1a0fGD4+a4FVmwLgAAAAAAhZxl/wDEUKtK6XpIuKcoqcU+TcXrZ24Go8+yGMp/w+NpqlWd9yS/lVfrUanP7L4o3SQ80yijiqTpV4KpB8nyfKSesWuq4mbV1YnHy3tDsXVwzbirx6pcPPoVmSa4NWPonO9lq2ETsp4vDfZ3sXSXSSX82PevW6p6mptssvwkPWg5wlLioSoyhfjx3d5IxEzHaVmN8Kbbp8gpHEk466dTnU6MPSJJoLm/++4iRdtdOv7kmE7/AKEkZDhO2+rpacrLojJR2JVaG/ScX3P6Of3knF+aRiIS4Fv2Qxt1KD5cQKli9iMRD3J+cHJfehvGKqZNVi7Wj99J/KTTN305nq7S1Sfik1+Je6tE/wCF1v8ATk/BX/I9YZZiOVGfnFr8zdkstoPWjSfjSh+xzDKqC0o0v/VD9gutM08lxDdrRj41IJ/JNv8AAyGE2HrT135fYpO336m7Ffibfp0FH2YqPhFL8jvuENa5wOxjoyTrfQwfvxaqTv8ADKrZKl4peZYnsrTUVGHqx6JcW/ilJ8ZPvZZHTvrx5Po+5kF4aVHjSTnT50/ej/4m+X1H5W0CK5iNj37svmjFYvZyrD3b+BsCjVjOO9B3T/PmmuTXQSpAaprYNrVNeKsQ6mFNs18uhP2op+KMTitkqUtE4+D/AECNaSw7XFcDvRxtSElJNpripJuM0+qki4YrYufuST8VZmJxGzVaOsG/DiBZ9l+2/F4e0MSv4mC4es7Vku6otfNM27sz2jYDH2VKqoVH/l1LQqeCvwl5NnzTWy1rVNeKZGlg2tP77xo+xrnJ807L9q2ZYHdhKf8AFUlw3Kzbkl0hV9ped/A29st2vZfjd2EpPDVnw9HWaim+kKnsy/B9xdVeAcJnJR1lKx4VMT0PSuuBCmB1q12zDZ/kdDG0nSxNNVI6q/CcX8UJaxfejJzZ4TZUaG2z7L8Rgt6pRviMPq2l9NTX+5Bar6y87FDlR5x06fsz6wbKDtj2VUcVvVcJu0K74uNrUKr+tFexLvXmjODRkJnrBW9n5cvJ8iVm+S1cPVdLEU5UqkeT5r4oyXCce9EGM3HhL58iDIYesn+q0a8TNZDi/R1U+vBlejZ8dGtGtf8A6TMNinFpS4Pk/df7MDaVOrdXJEJmCybG78Fx4rgzLUpAToM9osi02e8WFeqOyOkTugObHFjsjskUQq+Ce850moz539ipbRTS/wCS4rvPWhNyV3GUHezUtU10ejXeiVunO4B4ejOHSJO6HACI8OdJYVE5QG4gMXPLovVJ+KItTZ2jLWnH5IzlScY6tFdzbbjD0LpPfl0jp5vRDAlsbh3rBLzaRj8bg8rwn8yMZy+HjN/IrmJ2vxmOn6LCwnJy4btJNvzl0+RYch7D8XiWp46sqMXxcKfr1fBy9lfiMRauyPbf+JxdbC0040Y0vSQi5OW64zUXbompaLobaKxsfsFhMsi1hqe7KSSnOT3qs7cUnJ8r8bKyLOVRnjUw6Z7ADGV8I0QakWiwNHjVwkZAV9gn4jLGtCFOk1qioxee7PYfG0vRYmmpx916VIP4oT1i/wC3c0vtj2a4jA71SF8Rh/jUfpKa/wB2C/5Lh4G+Q1cmD5SUXHjHiun7MmYaupJp8eqaNubY9lNOtvVcHajU1cP8ib8F7D71w7jUWZ5VVoVHTrQlSqR5Na/WT0ku9GVZjJsznh5c503qtZx711XcXnAYyNSKnGSafP8ARrkzVuHx267T4d/Jl6yb6an6Sk1CtGymn/LrJaOSWkvrLzuEWqmyRGRicBj1NuLThOPtQl7S718S6NGSgwqSmd4HlA9YAeiR6KJ1geqRQihJ2WlzsjidVLVgcWl3L8/A6umubb/vQxWabVUKHtTV+l7v5FHzntMbvGircrvi/JII2Jiszp003KSSXV2KjnPaNShdU/XfW9o/MrWXbM5pmck1CSi/fq3jHyi/2Nk7L9hFCnaeMk8RLo7xpL+lcX5sDWtPMMxzSe5h6c5p8HurdpL7UtPxLzsz2EOdp5hVcufo6bah4Snq/L5m4suyWlQioU4RhFcEopJLyRPUbFVhsk2Vw2EgoUKUKUekY2b75PWT8TMRppaHYAAAAAAAAADyqYdS1PUAY2vlfQg1cHKPIsB1lBMCtNWMNtBsth8bTcK0E+aekovrGWqZda2XxkQK2WtaFR847Xdn1fA3kk61H4lH14r68Vy+svwMDlOcVcLJSg96PON+XcfT2IwqaamrrwNY7ZdksZ71XBWhLV03wpy+z8L/AAM4IuQ57RxSUotb64Wdt9d3gZxKxpmpRrYaq096jVhqnwl59V3l92S2yVdqlXahV0i27Rn4d/cRVuhIk0zosPzk0kQMdtVhqHvbzXTiUZuEDzxGNp01eUkvFmus27TJSe7RXhbjIh4LIM2zGV4wlCL96pdfJa/gBbM12+o009z1n38I/MpuL2vxWLluUIzm3ypxdvN6l7yDsLp3U8XUlWfwr1YeHVmy8m2Pw+Gio0qcIJdIpFxGj8m7Jcdi2pYmSoxfFxXrVH4v/s2Zsz2R4PC2fo9+fxT9aX46eRsClhYx5HqkFRcLl0KaskkSkjkAAAAAAAAAAAAAAAAAAAAFgAPGphoy5EKvlfQyYAoO1mwVDHQtVhaS9mpHhUi+qf6GkNqtgcXgJNyi6lK/q1YJ8Om9FcYy/A+q5U09SJiMsjLVID5hwdTNsdGMYU6kuCjvSTjDgrX4lqyTsSr1bSxlZ213Yfld/sbyoZTCOiS8ETIUktAKVs92ZYPC23KUd5e9JXl82W2hl0Y6IlgDrGCR2AAAAAAAAAAAAAAAAAAAAAAAAAAAAAAAAAAAAAAAAAAAAAAAAAAAAAAAAAAAAAAAAAAAAAAAAAAAAAAAAAAAAAAAAAAAAAAAAAAAAAAAAAAAAAAAAAAAAAAAAAAAAAAAAAAAAAAAP//Z"/>
          <p:cNvSpPr>
            <a:spLocks noChangeAspect="1" noChangeArrowheads="1"/>
          </p:cNvSpPr>
          <p:nvPr/>
        </p:nvSpPr>
        <p:spPr bwMode="auto">
          <a:xfrm>
            <a:off x="0" y="-960438"/>
            <a:ext cx="2266950" cy="2009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2472" name="Picture 8" descr="https://encrypted-tbn0.gstatic.com/images?q=tbn:ANd9GcSyQLJ6KyhC5A_0fWFm08HQMWtD9VhnBxw36gB8CXCjYbtDg29Eh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0848"/>
            <a:ext cx="3332184" cy="2495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Tablet</a:t>
            </a:r>
            <a:endParaRPr lang="cs-CZ" dirty="0"/>
          </a:p>
        </p:txBody>
      </p:sp>
      <p:pic>
        <p:nvPicPr>
          <p:cNvPr id="57346" name="Picture 2" descr="wac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628800"/>
            <a:ext cx="5539428" cy="4456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DIN</a:t>
            </a:r>
          </a:p>
          <a:p>
            <a:r>
              <a:rPr lang="cs-CZ" dirty="0" smtClean="0"/>
              <a:t>RS-232</a:t>
            </a:r>
          </a:p>
          <a:p>
            <a:r>
              <a:rPr lang="cs-CZ" dirty="0" smtClean="0"/>
              <a:t>PS/2 </a:t>
            </a:r>
          </a:p>
          <a:p>
            <a:r>
              <a:rPr lang="cs-CZ" dirty="0" err="1" smtClean="0"/>
              <a:t>Infraport</a:t>
            </a:r>
            <a:endParaRPr lang="cs-CZ" dirty="0" smtClean="0"/>
          </a:p>
          <a:p>
            <a:r>
              <a:rPr lang="cs-CZ" dirty="0" smtClean="0"/>
              <a:t>Rádio</a:t>
            </a:r>
          </a:p>
          <a:p>
            <a:r>
              <a:rPr lang="cs-CZ" dirty="0" smtClean="0"/>
              <a:t>USB</a:t>
            </a:r>
          </a:p>
          <a:p>
            <a:r>
              <a:rPr lang="cs-CZ" dirty="0" err="1" smtClean="0"/>
              <a:t>Wifi</a:t>
            </a:r>
            <a:r>
              <a:rPr lang="cs-CZ" dirty="0" smtClean="0"/>
              <a:t>, </a:t>
            </a:r>
            <a:r>
              <a:rPr lang="cs-CZ" dirty="0" err="1" smtClean="0"/>
              <a:t>Bluetooth</a:t>
            </a:r>
            <a:r>
              <a:rPr lang="cs-CZ" dirty="0" smtClean="0"/>
              <a:t>, …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Připojení klávesnice a myši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Konektor DIN</a:t>
            </a:r>
            <a:endParaRPr lang="cs-CZ" dirty="0"/>
          </a:p>
        </p:txBody>
      </p:sp>
      <p:pic>
        <p:nvPicPr>
          <p:cNvPr id="44034" name="Picture 2" descr="http://www.ezk.cz/e-shop/img/det/din7v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85926"/>
            <a:ext cx="2847975" cy="3810000"/>
          </a:xfrm>
          <a:prstGeom prst="rect">
            <a:avLst/>
          </a:prstGeom>
          <a:noFill/>
        </p:spPr>
      </p:pic>
      <p:pic>
        <p:nvPicPr>
          <p:cNvPr id="44036" name="Picture 4" descr="http://upload.wikimedia.org/wikipedia/commons/thumb/f/f8/DIN41524-5fp.svg/180px-DIN41524-5fp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428868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Konektor PS/2</a:t>
            </a:r>
            <a:endParaRPr lang="cs-CZ" dirty="0"/>
          </a:p>
        </p:txBody>
      </p:sp>
      <p:pic>
        <p:nvPicPr>
          <p:cNvPr id="4" name="Picture 4" descr="Soubor:Ps-2-ports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428736"/>
            <a:ext cx="4248150" cy="1714500"/>
          </a:xfrm>
          <a:prstGeom prst="rect">
            <a:avLst/>
          </a:prstGeom>
          <a:noFill/>
        </p:spPr>
      </p:pic>
      <p:pic>
        <p:nvPicPr>
          <p:cNvPr id="32770" name="Picture 2" descr="Soubor:MiniDIN-6 Connector Pinout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40968"/>
            <a:ext cx="2786082" cy="2786082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2699792" y="335699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Zapojení konektoru PS/2 Mini-DIN (samice): </a:t>
            </a:r>
            <a:br>
              <a:rPr lang="cs-CZ" dirty="0" smtClean="0"/>
            </a:br>
            <a:r>
              <a:rPr lang="cs-CZ" dirty="0" smtClean="0"/>
              <a:t>(1) DATA,</a:t>
            </a:r>
            <a:br>
              <a:rPr lang="cs-CZ" dirty="0" smtClean="0"/>
            </a:br>
            <a:r>
              <a:rPr lang="cs-CZ" dirty="0" smtClean="0"/>
              <a:t>(2) nezapojeno*,</a:t>
            </a:r>
            <a:br>
              <a:rPr lang="cs-CZ" dirty="0" smtClean="0"/>
            </a:br>
            <a:r>
              <a:rPr lang="cs-CZ" dirty="0" smtClean="0"/>
              <a:t>(3) GND,</a:t>
            </a:r>
            <a:br>
              <a:rPr lang="cs-CZ" dirty="0" smtClean="0"/>
            </a:br>
            <a:r>
              <a:rPr lang="cs-CZ" dirty="0" smtClean="0"/>
              <a:t>(4) +5V DC,</a:t>
            </a:r>
            <a:br>
              <a:rPr lang="cs-CZ" dirty="0" smtClean="0"/>
            </a:br>
            <a:r>
              <a:rPr lang="cs-CZ" dirty="0" smtClean="0"/>
              <a:t>(5) CLOCK,</a:t>
            </a:r>
            <a:br>
              <a:rPr lang="cs-CZ" dirty="0" smtClean="0"/>
            </a:br>
            <a:r>
              <a:rPr lang="cs-CZ" dirty="0" smtClean="0"/>
              <a:t>(6) nezapojeno*.</a:t>
            </a:r>
            <a:br>
              <a:rPr lang="cs-CZ" dirty="0" smtClean="0"/>
            </a:br>
            <a:r>
              <a:rPr lang="cs-CZ" dirty="0" smtClean="0"/>
              <a:t>* U některých typů notebooků můžou vývody (2) a (6) sloužit jako DATA a CLOCK pro připojení druhého zařízení.</a:t>
            </a:r>
            <a:endParaRPr lang="cs-CZ" dirty="0"/>
          </a:p>
        </p:txBody>
      </p:sp>
      <p:pic>
        <p:nvPicPr>
          <p:cNvPr id="34818" name="Picture 2" descr="por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1052736"/>
            <a:ext cx="2143125" cy="3705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Sériový a paralelní port</a:t>
            </a:r>
            <a:endParaRPr lang="cs-CZ" dirty="0"/>
          </a:p>
        </p:txBody>
      </p:sp>
      <p:pic>
        <p:nvPicPr>
          <p:cNvPr id="58370" name="Picture 2" descr="serial-port-p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365104"/>
            <a:ext cx="4536504" cy="1801640"/>
          </a:xfrm>
          <a:prstGeom prst="rect">
            <a:avLst/>
          </a:prstGeom>
          <a:noFill/>
        </p:spPr>
      </p:pic>
      <p:pic>
        <p:nvPicPr>
          <p:cNvPr id="58372" name="Picture 4" descr="p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340768"/>
            <a:ext cx="4900411" cy="2832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9394" name="Picture 2" descr="wo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7732469" cy="4272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http://www.</a:t>
            </a:r>
            <a:r>
              <a:rPr lang="cs-CZ" dirty="0" err="1" smtClean="0"/>
              <a:t>pcplus.cz</a:t>
            </a:r>
            <a:r>
              <a:rPr lang="cs-CZ" dirty="0" smtClean="0"/>
              <a:t>:8080/konektory.</a:t>
            </a:r>
            <a:r>
              <a:rPr lang="cs-CZ" dirty="0" err="1" smtClean="0"/>
              <a:t>asp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Přehled konektorů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Standard PC99</a:t>
            </a:r>
            <a:endParaRPr lang="cs-CZ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>
                <a:solidFill>
                  <a:srgbClr val="000000"/>
                </a:solidFill>
                <a:cs typeface="Times New Roman" charset="0"/>
              </a:rPr>
              <a:t>Sériový port</a:t>
            </a:r>
            <a:r>
              <a:rPr lang="cs-CZ" sz="2800" dirty="0">
                <a:solidFill>
                  <a:srgbClr val="000000"/>
                </a:solidFill>
              </a:rPr>
              <a:t> – </a:t>
            </a:r>
            <a:r>
              <a:rPr lang="cs-CZ" sz="2800" dirty="0">
                <a:solidFill>
                  <a:srgbClr val="000000"/>
                </a:solidFill>
                <a:cs typeface="Times New Roman" charset="0"/>
              </a:rPr>
              <a:t>zelená nebo tyrkysová</a:t>
            </a:r>
          </a:p>
          <a:p>
            <a:r>
              <a:rPr lang="cs-CZ" sz="2800" b="1" dirty="0">
                <a:solidFill>
                  <a:srgbClr val="000000"/>
                </a:solidFill>
                <a:cs typeface="Times New Roman" charset="0"/>
              </a:rPr>
              <a:t>Paralelní port</a:t>
            </a:r>
            <a:r>
              <a:rPr lang="cs-CZ" sz="2800" dirty="0">
                <a:solidFill>
                  <a:srgbClr val="000000"/>
                </a:solidFill>
                <a:cs typeface="Times New Roman" charset="0"/>
              </a:rPr>
              <a:t> (</a:t>
            </a:r>
            <a:r>
              <a:rPr lang="cs-CZ" sz="2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IEEE-1284)</a:t>
            </a:r>
            <a:r>
              <a:rPr lang="cs-CZ" sz="2800" dirty="0">
                <a:solidFill>
                  <a:srgbClr val="000000"/>
                </a:solidFill>
              </a:rPr>
              <a:t> – </a:t>
            </a:r>
            <a:r>
              <a:rPr lang="cs-CZ" sz="2800" dirty="0">
                <a:solidFill>
                  <a:srgbClr val="000000"/>
                </a:solidFill>
                <a:cs typeface="Times New Roman" charset="0"/>
              </a:rPr>
              <a:t>burgundská</a:t>
            </a:r>
          </a:p>
          <a:p>
            <a:r>
              <a:rPr lang="cs-CZ" sz="2800" b="1" dirty="0" smtClean="0">
                <a:solidFill>
                  <a:srgbClr val="000000"/>
                </a:solidFill>
                <a:cs typeface="Times New Roman" charset="0"/>
              </a:rPr>
              <a:t>PS/2-klávesnice</a:t>
            </a:r>
            <a:r>
              <a:rPr lang="cs-CZ" sz="2800" b="1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cs-CZ" sz="2800" dirty="0" smtClean="0">
                <a:solidFill>
                  <a:srgbClr val="000000"/>
                </a:solidFill>
              </a:rPr>
              <a:t>– </a:t>
            </a:r>
            <a:r>
              <a:rPr lang="cs-CZ" sz="2800" dirty="0">
                <a:solidFill>
                  <a:srgbClr val="000000"/>
                </a:solidFill>
                <a:cs typeface="Times New Roman" charset="0"/>
              </a:rPr>
              <a:t>purpurová (fialová)</a:t>
            </a:r>
          </a:p>
          <a:p>
            <a:r>
              <a:rPr lang="cs-CZ" sz="2800" b="1" dirty="0" smtClean="0">
                <a:solidFill>
                  <a:srgbClr val="000000"/>
                </a:solidFill>
                <a:cs typeface="Times New Roman" charset="0"/>
              </a:rPr>
              <a:t>PS/2-myš</a:t>
            </a:r>
            <a:r>
              <a:rPr lang="cs-CZ" sz="2800" b="1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cs-CZ" sz="2800" dirty="0" smtClean="0">
                <a:solidFill>
                  <a:srgbClr val="000000"/>
                </a:solidFill>
              </a:rPr>
              <a:t>– </a:t>
            </a:r>
            <a:r>
              <a:rPr lang="cs-CZ" sz="2800" dirty="0">
                <a:solidFill>
                  <a:srgbClr val="000000"/>
                </a:solidFill>
                <a:cs typeface="Times New Roman" charset="0"/>
              </a:rPr>
              <a:t>zelená</a:t>
            </a:r>
          </a:p>
          <a:p>
            <a:r>
              <a:rPr lang="cs-CZ" sz="2800" dirty="0">
                <a:solidFill>
                  <a:srgbClr val="000000"/>
                </a:solidFill>
                <a:cs typeface="Times New Roman" charset="0"/>
              </a:rPr>
              <a:t>Konektor analogového rozhraní </a:t>
            </a:r>
            <a:r>
              <a:rPr lang="cs-CZ" sz="2800" b="1" dirty="0">
                <a:solidFill>
                  <a:srgbClr val="000000"/>
                </a:solidFill>
                <a:cs typeface="Times New Roman" charset="0"/>
              </a:rPr>
              <a:t>D-Sub</a:t>
            </a:r>
            <a:r>
              <a:rPr lang="cs-CZ" sz="2800" dirty="0">
                <a:solidFill>
                  <a:srgbClr val="000000"/>
                </a:solidFill>
                <a:cs typeface="Times New Roman" charset="0"/>
              </a:rPr>
              <a:t> (VGA)</a:t>
            </a:r>
            <a:r>
              <a:rPr lang="cs-CZ" sz="2800" dirty="0">
                <a:solidFill>
                  <a:srgbClr val="000000"/>
                </a:solidFill>
              </a:rPr>
              <a:t> </a:t>
            </a:r>
            <a:r>
              <a:rPr lang="cs-CZ" sz="2800" dirty="0" smtClean="0">
                <a:solidFill>
                  <a:srgbClr val="000000"/>
                </a:solidFill>
              </a:rPr>
              <a:t>- </a:t>
            </a:r>
            <a:r>
              <a:rPr lang="cs-CZ" sz="2800" dirty="0" smtClean="0">
                <a:solidFill>
                  <a:srgbClr val="000000"/>
                </a:solidFill>
                <a:cs typeface="Times New Roman" charset="0"/>
              </a:rPr>
              <a:t>modrá</a:t>
            </a:r>
            <a:endParaRPr lang="cs-CZ" sz="2800" dirty="0">
              <a:solidFill>
                <a:srgbClr val="000000"/>
              </a:solidFill>
              <a:cs typeface="Times New Roman" charset="0"/>
            </a:endParaRPr>
          </a:p>
          <a:p>
            <a:r>
              <a:rPr lang="cs-CZ" sz="2800" dirty="0">
                <a:solidFill>
                  <a:srgbClr val="000000"/>
                </a:solidFill>
                <a:cs typeface="Times New Roman" charset="0"/>
              </a:rPr>
              <a:t>Konektor digitálního rozhraní </a:t>
            </a:r>
            <a:r>
              <a:rPr lang="cs-CZ" sz="2800" b="1" dirty="0">
                <a:solidFill>
                  <a:srgbClr val="000000"/>
                </a:solidFill>
                <a:cs typeface="Times New Roman" charset="0"/>
              </a:rPr>
              <a:t>DVI</a:t>
            </a:r>
            <a:r>
              <a:rPr lang="cs-CZ" sz="2800" dirty="0">
                <a:solidFill>
                  <a:srgbClr val="000000"/>
                </a:solidFill>
                <a:cs typeface="Times New Roman" charset="0"/>
              </a:rPr>
              <a:t>	</a:t>
            </a:r>
            <a:r>
              <a:rPr lang="cs-CZ" sz="2800" dirty="0">
                <a:solidFill>
                  <a:srgbClr val="000000"/>
                </a:solidFill>
              </a:rPr>
              <a:t>– </a:t>
            </a:r>
            <a:r>
              <a:rPr lang="cs-CZ" sz="2800" dirty="0">
                <a:solidFill>
                  <a:srgbClr val="000000"/>
                </a:solidFill>
                <a:cs typeface="Times New Roman" charset="0"/>
              </a:rPr>
              <a:t>bílá</a:t>
            </a:r>
          </a:p>
          <a:p>
            <a:r>
              <a:rPr lang="cs-CZ" sz="2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Rozhraní </a:t>
            </a:r>
            <a:r>
              <a:rPr lang="cs-CZ" sz="2800" b="1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FireWire</a:t>
            </a:r>
            <a:r>
              <a:rPr lang="cs-CZ" sz="2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(IEEE 1394)</a:t>
            </a:r>
            <a:r>
              <a:rPr lang="cs-CZ" sz="2800" dirty="0">
                <a:solidFill>
                  <a:srgbClr val="000000"/>
                </a:solidFill>
              </a:rPr>
              <a:t> – </a:t>
            </a:r>
            <a:r>
              <a:rPr lang="cs-CZ" sz="2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šedá</a:t>
            </a:r>
            <a:r>
              <a:rPr lang="cs-CZ" sz="2800" dirty="0"/>
              <a:t> </a:t>
            </a:r>
          </a:p>
        </p:txBody>
      </p:sp>
      <p:pic>
        <p:nvPicPr>
          <p:cNvPr id="32770" name="Picture 2" descr="https://encrypted-tbn3.gstatic.com/images?q=tbn:ANd9GcQ-Uwb3PoLY19AtVmTCJFguP6MR812f4Z_19RBulVlCFf14avtcu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32656"/>
            <a:ext cx="4381500" cy="971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 smtClean="0">
                <a:solidFill>
                  <a:srgbClr val="000000"/>
                </a:solidFill>
                <a:cs typeface="Times New Roman" charset="0"/>
              </a:rPr>
              <a:t>Audio-vstup</a:t>
            </a:r>
            <a:r>
              <a:rPr lang="cs-CZ" sz="2400" dirty="0" smtClean="0">
                <a:solidFill>
                  <a:srgbClr val="000000"/>
                </a:solidFill>
              </a:rPr>
              <a:t> – </a:t>
            </a:r>
            <a:r>
              <a:rPr lang="cs-CZ" sz="2400" dirty="0" smtClean="0">
                <a:solidFill>
                  <a:srgbClr val="000000"/>
                </a:solidFill>
                <a:cs typeface="Times New Roman" charset="0"/>
              </a:rPr>
              <a:t>světle modrá</a:t>
            </a:r>
          </a:p>
          <a:p>
            <a:r>
              <a:rPr lang="cs-CZ" sz="2400" b="1" dirty="0" smtClean="0">
                <a:solidFill>
                  <a:srgbClr val="000000"/>
                </a:solidFill>
                <a:cs typeface="Times New Roman" charset="0"/>
              </a:rPr>
              <a:t>Audio-výstup</a:t>
            </a:r>
            <a:r>
              <a:rPr lang="cs-CZ" sz="2400" dirty="0" smtClean="0">
                <a:solidFill>
                  <a:srgbClr val="000000"/>
                </a:solidFill>
              </a:rPr>
              <a:t> – </a:t>
            </a:r>
            <a:r>
              <a:rPr lang="cs-CZ" sz="2400" dirty="0" smtClean="0">
                <a:solidFill>
                  <a:srgbClr val="000000"/>
                </a:solidFill>
                <a:cs typeface="Times New Roman" charset="0"/>
              </a:rPr>
              <a:t>citrónová</a:t>
            </a:r>
          </a:p>
          <a:p>
            <a:r>
              <a:rPr lang="cs-CZ" sz="2400" b="1" dirty="0" smtClean="0">
                <a:solidFill>
                  <a:srgbClr val="000000"/>
                </a:solidFill>
                <a:cs typeface="Times New Roman" charset="0"/>
              </a:rPr>
              <a:t>Mikrofon</a:t>
            </a:r>
            <a:r>
              <a:rPr lang="cs-CZ" sz="2400" dirty="0" smtClean="0">
                <a:solidFill>
                  <a:srgbClr val="000000"/>
                </a:solidFill>
                <a:cs typeface="Times New Roman" charset="0"/>
              </a:rPr>
              <a:t>	</a:t>
            </a:r>
            <a:r>
              <a:rPr lang="cs-CZ" sz="2400" dirty="0" smtClean="0">
                <a:solidFill>
                  <a:srgbClr val="000000"/>
                </a:solidFill>
              </a:rPr>
              <a:t> – </a:t>
            </a:r>
            <a:r>
              <a:rPr lang="cs-CZ" sz="2400" dirty="0" smtClean="0">
                <a:solidFill>
                  <a:srgbClr val="000000"/>
                </a:solidFill>
                <a:cs typeface="Times New Roman" charset="0"/>
              </a:rPr>
              <a:t>růžová</a:t>
            </a:r>
            <a:endParaRPr lang="cs-CZ" sz="2400" dirty="0" smtClean="0">
              <a:solidFill>
                <a:srgbClr val="000000"/>
              </a:solidFill>
            </a:endParaRPr>
          </a:p>
          <a:p>
            <a:r>
              <a:rPr lang="cs-CZ" sz="2400" b="1" dirty="0" smtClean="0">
                <a:solidFill>
                  <a:srgbClr val="000000"/>
                </a:solidFill>
              </a:rPr>
              <a:t>Sluchátka, reproduktor</a:t>
            </a:r>
            <a:r>
              <a:rPr lang="cs-CZ" sz="2400" dirty="0" smtClean="0">
                <a:solidFill>
                  <a:srgbClr val="000000"/>
                </a:solidFill>
              </a:rPr>
              <a:t> – světle zelená</a:t>
            </a:r>
          </a:p>
          <a:p>
            <a:r>
              <a:rPr lang="cs-CZ" sz="2400" b="1" dirty="0" smtClean="0">
                <a:solidFill>
                  <a:srgbClr val="000000"/>
                </a:solidFill>
                <a:cs typeface="Times New Roman" charset="0"/>
              </a:rPr>
              <a:t>MIDI/</a:t>
            </a:r>
            <a:r>
              <a:rPr lang="cs-CZ" sz="2400" b="1" dirty="0" err="1" smtClean="0">
                <a:solidFill>
                  <a:srgbClr val="000000"/>
                </a:solidFill>
                <a:cs typeface="Times New Roman" charset="0"/>
              </a:rPr>
              <a:t>Gameport</a:t>
            </a:r>
            <a:r>
              <a:rPr lang="cs-CZ" sz="2400" dirty="0" smtClean="0">
                <a:solidFill>
                  <a:srgbClr val="000000"/>
                </a:solidFill>
                <a:cs typeface="Times New Roman" charset="0"/>
              </a:rPr>
              <a:t>	</a:t>
            </a:r>
            <a:r>
              <a:rPr lang="cs-CZ" sz="2400" dirty="0" smtClean="0">
                <a:solidFill>
                  <a:srgbClr val="000000"/>
                </a:solidFill>
              </a:rPr>
              <a:t>– </a:t>
            </a:r>
            <a:r>
              <a:rPr lang="cs-CZ" sz="2400" dirty="0" smtClean="0">
                <a:solidFill>
                  <a:srgbClr val="000000"/>
                </a:solidFill>
                <a:cs typeface="Times New Roman" charset="0"/>
              </a:rPr>
              <a:t>zlatá</a:t>
            </a:r>
          </a:p>
          <a:p>
            <a:r>
              <a:rPr lang="cs-CZ" sz="2400" b="1" dirty="0" smtClean="0">
                <a:solidFill>
                  <a:srgbClr val="000000"/>
                </a:solidFill>
                <a:cs typeface="Times New Roman" charset="0"/>
              </a:rPr>
              <a:t>Reproduktor</a:t>
            </a:r>
            <a:r>
              <a:rPr lang="cs-CZ" sz="2400" dirty="0" smtClean="0">
                <a:solidFill>
                  <a:srgbClr val="000000"/>
                </a:solidFill>
              </a:rPr>
              <a:t> – </a:t>
            </a:r>
            <a:r>
              <a:rPr lang="cs-CZ" sz="2400" dirty="0" smtClean="0">
                <a:solidFill>
                  <a:srgbClr val="000000"/>
                </a:solidFill>
                <a:cs typeface="Times New Roman" charset="0"/>
              </a:rPr>
              <a:t>oranžová</a:t>
            </a:r>
          </a:p>
          <a:p>
            <a:r>
              <a:rPr lang="cs-CZ" sz="2400" b="1" dirty="0" smtClean="0">
                <a:solidFill>
                  <a:srgbClr val="000000"/>
                </a:solidFill>
                <a:cs typeface="Times New Roman" charset="0"/>
              </a:rPr>
              <a:t>Reproduktor</a:t>
            </a:r>
            <a:r>
              <a:rPr lang="cs-CZ" sz="2400" dirty="0" smtClean="0">
                <a:solidFill>
                  <a:srgbClr val="000000"/>
                </a:solidFill>
                <a:cs typeface="Times New Roman" charset="0"/>
              </a:rPr>
              <a:t>/</a:t>
            </a:r>
            <a:r>
              <a:rPr lang="cs-CZ" sz="2400" dirty="0" err="1" smtClean="0">
                <a:solidFill>
                  <a:srgbClr val="000000"/>
                </a:solidFill>
                <a:cs typeface="Times New Roman" charset="0"/>
              </a:rPr>
              <a:t>pravo</a:t>
            </a:r>
            <a:r>
              <a:rPr lang="cs-CZ" sz="2400" dirty="0" smtClean="0">
                <a:solidFill>
                  <a:srgbClr val="000000"/>
                </a:solidFill>
                <a:cs typeface="Times New Roman" charset="0"/>
              </a:rPr>
              <a:t>-levý kanál</a:t>
            </a:r>
            <a:r>
              <a:rPr lang="cs-CZ" sz="2400" dirty="0" smtClean="0">
                <a:solidFill>
                  <a:srgbClr val="000000"/>
                </a:solidFill>
              </a:rPr>
              <a:t> – </a:t>
            </a:r>
            <a:r>
              <a:rPr lang="cs-CZ" sz="2400" dirty="0" smtClean="0">
                <a:solidFill>
                  <a:srgbClr val="000000"/>
                </a:solidFill>
                <a:cs typeface="Times New Roman" charset="0"/>
              </a:rPr>
              <a:t>hnědá</a:t>
            </a:r>
          </a:p>
          <a:p>
            <a:r>
              <a:rPr lang="cs-CZ" sz="2400" b="1" dirty="0" smtClean="0">
                <a:solidFill>
                  <a:srgbClr val="000000"/>
                </a:solidFill>
                <a:cs typeface="Times New Roman" charset="0"/>
              </a:rPr>
              <a:t>USB</a:t>
            </a:r>
            <a:r>
              <a:rPr lang="cs-CZ" sz="2400" dirty="0" smtClean="0">
                <a:solidFill>
                  <a:srgbClr val="000000"/>
                </a:solidFill>
              </a:rPr>
              <a:t> – </a:t>
            </a:r>
            <a:r>
              <a:rPr lang="cs-CZ" sz="2400" dirty="0" smtClean="0">
                <a:solidFill>
                  <a:srgbClr val="000000"/>
                </a:solidFill>
                <a:cs typeface="Times New Roman" charset="0"/>
              </a:rPr>
              <a:t>černá</a:t>
            </a:r>
          </a:p>
          <a:p>
            <a:r>
              <a:rPr lang="cs-CZ" sz="2400" b="1" dirty="0" smtClean="0">
                <a:solidFill>
                  <a:srgbClr val="000000"/>
                </a:solidFill>
                <a:cs typeface="Times New Roman" charset="0"/>
              </a:rPr>
              <a:t>Video výstup</a:t>
            </a:r>
            <a:r>
              <a:rPr lang="cs-CZ" sz="2400" dirty="0" smtClean="0">
                <a:solidFill>
                  <a:srgbClr val="000000"/>
                </a:solidFill>
              </a:rPr>
              <a:t> – </a:t>
            </a:r>
            <a:r>
              <a:rPr lang="cs-CZ" sz="2400" dirty="0" smtClean="0">
                <a:solidFill>
                  <a:srgbClr val="000000"/>
                </a:solidFill>
                <a:cs typeface="Times New Roman" charset="0"/>
              </a:rPr>
              <a:t>žlutá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Standard PC99</a:t>
            </a:r>
            <a:endParaRPr lang="cs-CZ" dirty="0"/>
          </a:p>
        </p:txBody>
      </p:sp>
      <p:pic>
        <p:nvPicPr>
          <p:cNvPr id="4" name="Picture 4" descr="https://encrypted-tbn0.gstatic.com/images?q=tbn:ANd9GcScSxSYqrAOvT6WmtJ6uCc2dbViZeOxOIJvbetoNU31UbC0XwL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620688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Klávesnice</a:t>
            </a:r>
          </a:p>
          <a:p>
            <a:r>
              <a:rPr lang="cs-CZ" dirty="0" smtClean="0"/>
              <a:t>Myši</a:t>
            </a:r>
          </a:p>
          <a:p>
            <a:r>
              <a:rPr lang="cs-CZ" dirty="0" smtClean="0"/>
              <a:t>Konektory</a:t>
            </a:r>
          </a:p>
          <a:p>
            <a:r>
              <a:rPr lang="cs-CZ" dirty="0" smtClean="0"/>
              <a:t>Tiskárny – jehličkové, inkoustové, laserové</a:t>
            </a:r>
          </a:p>
          <a:p>
            <a:r>
              <a:rPr lang="cs-CZ" dirty="0" smtClean="0"/>
              <a:t>3D tiskárny</a:t>
            </a:r>
          </a:p>
          <a:p>
            <a:r>
              <a:rPr lang="cs-CZ" dirty="0" smtClean="0"/>
              <a:t>Plottery</a:t>
            </a:r>
          </a:p>
          <a:p>
            <a:r>
              <a:rPr lang="cs-CZ" dirty="0" smtClean="0"/>
              <a:t>Scannery</a:t>
            </a:r>
          </a:p>
          <a:p>
            <a:r>
              <a:rPr lang="cs-CZ" dirty="0" smtClean="0"/>
              <a:t>Digitální fotoaparáty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Tiskárny</a:t>
            </a:r>
            <a:endParaRPr lang="cs-CZ" dirty="0"/>
          </a:p>
        </p:txBody>
      </p:sp>
      <p:pic>
        <p:nvPicPr>
          <p:cNvPr id="4" name="Obrázek 3" descr="Tiskárny - přehle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44824"/>
            <a:ext cx="626469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Barevný model CMY(K)</a:t>
            </a:r>
            <a:endParaRPr lang="cs-CZ" dirty="0"/>
          </a:p>
        </p:txBody>
      </p:sp>
      <p:pic>
        <p:nvPicPr>
          <p:cNvPr id="4" name="Zástupný symbol pro obsah 3" descr="SUBTR.gif (1190 bytes)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196752"/>
            <a:ext cx="4680520" cy="509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Paralelní rozhraní – CENTRONICS</a:t>
            </a:r>
          </a:p>
          <a:p>
            <a:r>
              <a:rPr lang="cs-CZ" dirty="0" smtClean="0"/>
              <a:t>Sériové rozhraní – RS-232</a:t>
            </a:r>
          </a:p>
          <a:p>
            <a:r>
              <a:rPr lang="cs-CZ" dirty="0" smtClean="0"/>
              <a:t>USB</a:t>
            </a:r>
          </a:p>
          <a:p>
            <a:r>
              <a:rPr lang="cs-CZ" dirty="0" smtClean="0"/>
              <a:t>Síťová – má vlastní IP adresu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Připojení tiskáren</a:t>
            </a: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Konektor Canon - CENTRONICS</a:t>
            </a:r>
            <a:endParaRPr lang="cs-CZ" dirty="0"/>
          </a:p>
        </p:txBody>
      </p:sp>
      <p:pic>
        <p:nvPicPr>
          <p:cNvPr id="4" name="Zástupný symbol pro obsah 3" descr="CAN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2786058"/>
            <a:ext cx="6176254" cy="2000264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cs-CZ" dirty="0" smtClean="0"/>
              <a:t>Jehličkové tiskárny</a:t>
            </a:r>
            <a:endParaRPr lang="cs-CZ" dirty="0"/>
          </a:p>
        </p:txBody>
      </p:sp>
      <p:pic>
        <p:nvPicPr>
          <p:cNvPr id="1026" name="Picture 2" descr="http://extrahardware.cnews.cz/files/images/clanky/2009/10rijen/tiskarny/l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7602" y="1496649"/>
            <a:ext cx="5806726" cy="3948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Jehličkové tiskárny</a:t>
            </a:r>
            <a:endParaRPr lang="cs-CZ" dirty="0"/>
          </a:p>
        </p:txBody>
      </p:sp>
      <p:pic>
        <p:nvPicPr>
          <p:cNvPr id="64514" name="Picture 2" descr="https://encrypted-tbn0.gstatic.com/images?q=tbn:ANd9GcSvuEzq1ioUgtITDTABqEhubWgM7EGISjg1bC94qgK2bLTigs9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524" y="1462408"/>
            <a:ext cx="4013572" cy="4486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Tisková hlava – sloupec jehliček – 9, 24</a:t>
            </a:r>
          </a:p>
          <a:p>
            <a:r>
              <a:rPr lang="cs-CZ" dirty="0" smtClean="0"/>
              <a:t>Kvalita tisku: Draft, NLQ, LQ</a:t>
            </a:r>
          </a:p>
          <a:p>
            <a:r>
              <a:rPr lang="cs-CZ" dirty="0" smtClean="0"/>
              <a:t>Hustota tisku – DPI  (max. 300)</a:t>
            </a:r>
          </a:p>
          <a:p>
            <a:r>
              <a:rPr lang="cs-CZ" dirty="0" smtClean="0"/>
              <a:t>Rychlost tisku – technolog. Mez 700 znaků/s, běžně 50 až 150 </a:t>
            </a:r>
            <a:r>
              <a:rPr lang="cs-CZ" dirty="0" err="1" smtClean="0"/>
              <a:t>zn</a:t>
            </a:r>
            <a:r>
              <a:rPr lang="cs-CZ" dirty="0" smtClean="0"/>
              <a:t>/s</a:t>
            </a:r>
          </a:p>
          <a:p>
            <a:r>
              <a:rPr lang="cs-CZ" dirty="0" smtClean="0"/>
              <a:t>Životnost tiskové hlavy</a:t>
            </a:r>
          </a:p>
          <a:p>
            <a:r>
              <a:rPr lang="cs-CZ" dirty="0" smtClean="0"/>
              <a:t>Výhody </a:t>
            </a:r>
          </a:p>
          <a:p>
            <a:r>
              <a:rPr lang="cs-CZ" dirty="0" smtClean="0"/>
              <a:t>Nevýhody – hlučnost, proměnlivá kvalita tisku dle opotřebování pásky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Jehličkové tiskárny</a:t>
            </a:r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b="1" i="1" dirty="0" smtClean="0"/>
              <a:t>Princip: </a:t>
            </a:r>
            <a:r>
              <a:rPr lang="cs-CZ" i="1" dirty="0" smtClean="0"/>
              <a:t>vychází se z technologie elektrostatického kopírování. </a:t>
            </a:r>
          </a:p>
          <a:p>
            <a:pPr>
              <a:buNone/>
            </a:pPr>
            <a:r>
              <a:rPr lang="cs-CZ" dirty="0" smtClean="0"/>
              <a:t>Na začátku si tiskárna vezme list papíru z podavače a papír se nejprve pokryje elektrostatickým nábojem. Na tiskový buben se přivádí vysoké napětí (6 </a:t>
            </a:r>
            <a:r>
              <a:rPr lang="cs-CZ" dirty="0" err="1" smtClean="0"/>
              <a:t>kV</a:t>
            </a:r>
            <a:r>
              <a:rPr lang="cs-CZ" dirty="0" smtClean="0"/>
              <a:t>). Laser prochází po fotocitlivém válci a umisťuje na něj přesné signály, které odpovídají tištěným znakům. To je jediná funkce laseru, jinak nepřijde s papírem do styku. </a:t>
            </a:r>
          </a:p>
          <a:p>
            <a:pPr>
              <a:buNone/>
            </a:pPr>
            <a:r>
              <a:rPr lang="cs-CZ" dirty="0" smtClean="0"/>
              <a:t>Až laser uloží signály na válec, tiskárna vypustí toner, který se přitáhne k nabitým oblastem válce a vytvoří tištěné znaky. Papír, který je nabit na opačnou polaritu, se vsune pod válec a toner se přenese na papír. </a:t>
            </a:r>
          </a:p>
          <a:p>
            <a:pPr>
              <a:buNone/>
            </a:pPr>
            <a:r>
              <a:rPr lang="cs-CZ" dirty="0" smtClean="0"/>
              <a:t>Papír pak projde závěrečnou fází, ve které lampy o vysoké intenzitě trvale spojí toner s papírem. Náboj je přenášen pomocí velmi tenkého drátu - </a:t>
            </a:r>
            <a:r>
              <a:rPr lang="cs-CZ" dirty="0" err="1" smtClean="0"/>
              <a:t>koronační</a:t>
            </a:r>
            <a:r>
              <a:rPr lang="cs-CZ" dirty="0" smtClean="0"/>
              <a:t> drát.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Laserová tiskárna</a:t>
            </a:r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 laserové tiskárny</a:t>
            </a:r>
            <a:endParaRPr lang="cs-CZ" dirty="0"/>
          </a:p>
        </p:txBody>
      </p:sp>
      <p:pic>
        <p:nvPicPr>
          <p:cNvPr id="4" name="Obrázek 3" descr="pix4_1.gif (3251 bytes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928803"/>
            <a:ext cx="485778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88032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sz="1800" dirty="0" smtClean="0"/>
          </a:p>
          <a:p>
            <a:r>
              <a:rPr lang="cs-CZ" sz="1800" dirty="0" smtClean="0"/>
              <a:t>http://www.</a:t>
            </a:r>
            <a:r>
              <a:rPr lang="cs-CZ" sz="1800" dirty="0" err="1" smtClean="0"/>
              <a:t>zinetic.co.uk</a:t>
            </a:r>
            <a:r>
              <a:rPr lang="cs-CZ" sz="1800" dirty="0" smtClean="0"/>
              <a:t>/</a:t>
            </a:r>
            <a:r>
              <a:rPr lang="cs-CZ" sz="1800" dirty="0" err="1" smtClean="0"/>
              <a:t>How</a:t>
            </a:r>
            <a:r>
              <a:rPr lang="cs-CZ" sz="1800" dirty="0" smtClean="0"/>
              <a:t>_</a:t>
            </a:r>
            <a:r>
              <a:rPr lang="cs-CZ" sz="1800" dirty="0" err="1" smtClean="0"/>
              <a:t>does</a:t>
            </a:r>
            <a:r>
              <a:rPr lang="cs-CZ" sz="1800" dirty="0" smtClean="0"/>
              <a:t>_toner_</a:t>
            </a:r>
            <a:r>
              <a:rPr lang="cs-CZ" sz="1800" dirty="0" err="1" smtClean="0"/>
              <a:t>work</a:t>
            </a:r>
            <a:r>
              <a:rPr lang="cs-CZ" sz="1800" dirty="0" smtClean="0"/>
              <a:t>-</a:t>
            </a:r>
            <a:r>
              <a:rPr lang="cs-CZ" sz="1800" dirty="0" err="1" smtClean="0"/>
              <a:t>content.aspx</a:t>
            </a:r>
            <a:endParaRPr lang="cs-CZ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Laserová tiskárna</a:t>
            </a:r>
            <a:endParaRPr lang="cs-CZ" dirty="0"/>
          </a:p>
        </p:txBody>
      </p:sp>
      <p:pic>
        <p:nvPicPr>
          <p:cNvPr id="63490" name="Picture 2" descr="http://www.zinetic.co.uk/paper_path_through_a%20print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124744"/>
            <a:ext cx="5400600" cy="46147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/>
              <a:t>Má mikroprocesor, komunikace jedním směrem</a:t>
            </a:r>
          </a:p>
          <a:p>
            <a:pPr>
              <a:buNone/>
            </a:pPr>
            <a:r>
              <a:rPr lang="cs-CZ" dirty="0" smtClean="0"/>
              <a:t>Může procesor komunikovat s klávesnicí? 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sz="2200" dirty="0" smtClean="0"/>
              <a:t>Ano, může zkratovat hodiny a datové vodiče na zem – reset klávesnice; např. při startu – klávesnice provede kontrolu a při úspěchu odpoví kódem AA(h)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Princip – mikrospínač nebo kapacitní</a:t>
            </a:r>
          </a:p>
          <a:p>
            <a:pPr>
              <a:buNone/>
            </a:pPr>
            <a:endParaRPr lang="cs-CZ" dirty="0" smtClean="0"/>
          </a:p>
          <a:p>
            <a:r>
              <a:rPr lang="cs-CZ" b="1" dirty="0" smtClean="0"/>
              <a:t>SCAN </a:t>
            </a:r>
            <a:r>
              <a:rPr lang="cs-CZ" b="1" dirty="0" err="1" smtClean="0"/>
              <a:t>code</a:t>
            </a:r>
            <a:r>
              <a:rPr lang="cs-CZ" b="1" dirty="0" smtClean="0"/>
              <a:t> </a:t>
            </a:r>
            <a:r>
              <a:rPr lang="cs-CZ" dirty="0" smtClean="0"/>
              <a:t>– pozice klávesy</a:t>
            </a:r>
          </a:p>
          <a:p>
            <a:r>
              <a:rPr lang="cs-CZ" b="1" dirty="0" smtClean="0"/>
              <a:t>ASCII </a:t>
            </a:r>
            <a:r>
              <a:rPr lang="cs-CZ" b="1" dirty="0" err="1" smtClean="0"/>
              <a:t>code</a:t>
            </a:r>
            <a:r>
              <a:rPr lang="cs-CZ" b="1" dirty="0" smtClean="0"/>
              <a:t> </a:t>
            </a:r>
            <a:r>
              <a:rPr lang="cs-CZ" dirty="0" smtClean="0"/>
              <a:t>- znak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Klávesnice</a:t>
            </a:r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Princip jako u laserových – obraz místo laseru vykresluje řada miniaturních LED diod (</a:t>
            </a:r>
            <a:r>
              <a:rPr lang="cs-CZ" dirty="0" err="1" smtClean="0"/>
              <a:t>Light</a:t>
            </a:r>
            <a:r>
              <a:rPr lang="cs-CZ" dirty="0" smtClean="0"/>
              <a:t> </a:t>
            </a:r>
            <a:r>
              <a:rPr lang="cs-CZ" dirty="0" err="1" smtClean="0"/>
              <a:t>Emitting</a:t>
            </a:r>
            <a:r>
              <a:rPr lang="cs-CZ" dirty="0" smtClean="0"/>
              <a:t> </a:t>
            </a:r>
            <a:r>
              <a:rPr lang="cs-CZ" dirty="0" err="1" smtClean="0"/>
              <a:t>Diode</a:t>
            </a:r>
            <a:r>
              <a:rPr lang="cs-CZ" dirty="0" smtClean="0"/>
              <a:t>).</a:t>
            </a:r>
          </a:p>
          <a:p>
            <a:r>
              <a:rPr lang="cs-CZ" dirty="0" smtClean="0"/>
              <a:t>Každá dioda může vytvořit samostatný obrazový bod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LED tiskárna</a:t>
            </a:r>
            <a:endParaRPr lang="cs-CZ" dirty="0"/>
          </a:p>
        </p:txBody>
      </p:sp>
      <p:pic>
        <p:nvPicPr>
          <p:cNvPr id="19458" name="Picture 2" descr="http://extrahardware.cnews.cz/files/images/clanky/2009/10rijen/tiskarny/oki_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143248"/>
            <a:ext cx="3863898" cy="3638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Princip:</a:t>
            </a:r>
          </a:p>
          <a:p>
            <a:pPr marL="880110" lvl="1" indent="-514350">
              <a:buFont typeface="+mj-lt"/>
              <a:buAutoNum type="arabicPeriod"/>
            </a:pPr>
            <a:r>
              <a:rPr lang="cs-CZ" b="1" dirty="0" smtClean="0"/>
              <a:t>Termické, </a:t>
            </a:r>
            <a:r>
              <a:rPr lang="cs-CZ" b="1" dirty="0" err="1" smtClean="0"/>
              <a:t>bubble</a:t>
            </a:r>
            <a:r>
              <a:rPr lang="cs-CZ" b="1" dirty="0" smtClean="0"/>
              <a:t> jet </a:t>
            </a:r>
            <a:r>
              <a:rPr lang="cs-CZ" dirty="0" smtClean="0"/>
              <a:t>– ohřev kapek inkoustu na cca 300st C – HP, Canon, </a:t>
            </a:r>
            <a:r>
              <a:rPr lang="cs-CZ" dirty="0" err="1" smtClean="0"/>
              <a:t>Lexmark</a:t>
            </a:r>
            <a:endParaRPr lang="cs-CZ" dirty="0" smtClean="0"/>
          </a:p>
          <a:p>
            <a:pPr marL="880110" lvl="1" indent="-514350">
              <a:buFont typeface="+mj-lt"/>
              <a:buAutoNum type="arabicPeriod"/>
            </a:pPr>
            <a:r>
              <a:rPr lang="cs-CZ" b="1" dirty="0" smtClean="0"/>
              <a:t>Piezoelektrické </a:t>
            </a:r>
            <a:r>
              <a:rPr lang="cs-CZ" dirty="0" smtClean="0"/>
              <a:t>– Piezoelektrický krystal je destička, která je schopna měnit svůj tvar. Funguje tedy jako mikroskopická pumpička, která je schopna vystřelit kapku inkoustu na papír; vyšší rychlost tisku - Epson</a:t>
            </a:r>
          </a:p>
          <a:p>
            <a:pPr marL="880110" lvl="1" indent="-514350">
              <a:buFont typeface="+mj-lt"/>
              <a:buAutoNum type="arabicPeriod"/>
            </a:pPr>
            <a:endParaRPr lang="cs-CZ" dirty="0" smtClean="0"/>
          </a:p>
          <a:p>
            <a:pPr marL="880110" lvl="1" indent="-514350">
              <a:buNone/>
            </a:pPr>
            <a:r>
              <a:rPr lang="cs-CZ" dirty="0" err="1" smtClean="0"/>
              <a:t>Fototisk</a:t>
            </a:r>
            <a:r>
              <a:rPr lang="cs-CZ" dirty="0" smtClean="0"/>
              <a:t> – u CMYK se nedá udělat světlý odstín – proto dodatečné náplně – „</a:t>
            </a:r>
            <a:r>
              <a:rPr lang="cs-CZ" dirty="0" err="1" smtClean="0"/>
              <a:t>light</a:t>
            </a:r>
            <a:r>
              <a:rPr lang="cs-CZ" dirty="0" smtClean="0"/>
              <a:t>“</a:t>
            </a:r>
          </a:p>
          <a:p>
            <a:pPr marL="880110" lvl="1" indent="-514350">
              <a:buFont typeface="+mj-lt"/>
              <a:buAutoNum type="arabicPeriod"/>
            </a:pPr>
            <a:endParaRPr lang="cs-CZ" dirty="0" smtClean="0"/>
          </a:p>
          <a:p>
            <a:pPr marL="880110" lvl="1" indent="-514350"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Inkoustové tiskárny</a:t>
            </a:r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72008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sz="1800" dirty="0" smtClean="0"/>
              <a:t>Zdroj: </a:t>
            </a:r>
            <a:r>
              <a:rPr lang="cs-CZ" sz="1800" dirty="0" err="1" smtClean="0"/>
              <a:t>immaging.org</a:t>
            </a:r>
            <a:endParaRPr lang="cs-CZ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7586" name="Picture 2" descr="http://www.imaging.org/ist/resources/tutorials/images/inkjet_printer_fig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48680"/>
            <a:ext cx="6120680" cy="4791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Inkoustová tiskárna - CMYK</a:t>
            </a:r>
            <a:endParaRPr lang="cs-CZ" dirty="0"/>
          </a:p>
        </p:txBody>
      </p:sp>
      <p:sp>
        <p:nvSpPr>
          <p:cNvPr id="65538" name="AutoShape 2" descr="data:image/jpeg;base64,/9j/4AAQSkZJRgABAQAAAQABAAD/2wCEAAkGBhQSERUUExMWFBUUFhgVFxgXFhgYFBUVFxUVFRQVFBcXHCYeFxwjGRQUHy8gJCcpLCwsFR8xNTAqNSYrLCkBCQoKDgwOGA8PGikkHBwsKSwpKSwpKikpKSwsLCksLCkpKSkpLCwsKSksLCksKSksLCwpLCwsLCwsLCwsLCwsLP/AABEIAMABBgMBIgACEQEDEQH/xAAcAAAABwEBAAAAAAAAAAAAAAABAgMEBQYHAAj/xABPEAABAwEFAwcGCgcHAgcBAAABAgMRAAQFEiExBkFREyJSYXGRoQcygZKx0RQjQlNicsHS4fAVFkOCk6KyFzNUY4PC0ySzNDVEc6Pi4yX/xAAbAQADAQEBAQEAAAAAAAAAAAAAAQIDBAYFB//EAC4RAAICAQMDAgMIAwAAAAAAAAABAhEhAxIxBEFRBWETcbEUIiNCgaHB8AYykf/aAAwDAQACEQMRAD8A1IGsy24sbzltPJLCIwEySMiiDEA1pgqg7XHDbZ4tpPdIrWRnEN/Z64dbUD2tn71FV5NVfPo/hn71XVlVK1ak0SxldV1mzWZpkqCihKjIEA4nFq09I7qUUmnlr1HUlPsFNyKBCBTQYaVw0GGgBLDQFFKSJjfE6HSYrgN2+JjfGk0AJBNGwxSmGkLdZittSQYJGXtoAr9/7W8grC22FmASVEhOYkRAk5UhcO3SLQVIWjk1pE6ylQ0kGAQRwPGo+8LUU2ZDVoYUH2gEcqAohwJEAkjJU68RpVYuuy2hb6ShpQTilSygpThzyBI5xOWk05OlgcUnyas1akq0NOUMzvquXfZ1J1qxXZaE4wF5DPPhlkfQahN9waXYStFuZbUELdSlR3HX08PTSqXEnRQNVLaXY60BYU0WlpgSsuGVEfKwASDESM89+dL2GzPYpJMQBJymBEx2AUlJ3wPai1Bmd9CqzgAkqAAEknQAZk00ZfIFNb/cUuyvJRJUppYAGpOE5DrOnprQghbJtkfhDrTiQEjNsidyoKV566Gct9TbF5pXpVDvN1LttT8HSVY0couM8MhXnRpKinXrG6rfdV1qSBi1qG3upF0qJZKpo0VyGqUCKogJhocNHw12GgAmGjBNGihigBjftj5WzPI6SFR2xI8RVJsnk/fKQQ6zn9f7taItMgjiIpjc6/iwOGXdlSUmngdYKonYK0jR5oev92rVsWtbTimHFAnG7hgzzTKgN0QJ3bqkZqBulX/9RH13P+yum5OgSyTChXUK66kMkwao23aItLZ4tkdyvxq8pqobfM85hX1h7DUy4KjyWSwqlCDxQk96QadAVRLBtBaEQjIpSABkNBkPCp+zXq8dQO4U1KxNUWG1jnnu7hFIYaZfDHVZmc+ylEPOb5pk2OMFAW6imNo0L81yYy65GRypx+lT0qLGL4IcUYMYEgZHXEskZejvoqEKw48IxlAGCcgZkjFH5iii8T0qMLcrpUAKmMQTnzgoj90SZo2Gma7UrlG8/nP6CfspUWxXGiwF49FAWxvpP4UrjXfClcaLEH5McBSVnOJKVYYCoO6QD9tGFoVOtIWK0K5JvP5A99FhQsQZOWUCMj1z1cK5sayBuzExnMjPhAz6674QrjXG0K4+ygAcA4CuwDqootCuPsoeXVx9lAAxXRQthajAz37t1JqWr8gUACU10UmXF/mKLyq/zFACsV0Ulyq/yBQcsv8AIFAhaK6keWX+QK7llfkCmFi1Rl25KcTwWrxM/bT7llfkCiNJgk4c1GSY13UqHYuKgLl/80T9Zz/tLqeS51eFNNnrlV8KU8oRAcUB9YFI8DQ1gE8jlddQkV1AyRTVa29R8S2roue0H3VZRULtqzNjWeiUq7lD31MuCo8kLcl3h4YsREGNOz31ZrPdYA849wqubHLyUOsHvH4VbXbMHG1oJgLSUyNRIifGlFYCXIWzNJWJQvENZjUcRxHWKUtDBShRnRJPcJo11WNaAAspOGYic5BG/QQdOylL1MMuHghX9Jq+xPc8/r2na5RWNVqThUQA0WkpyJnzgSaetbYsD9peH8Sz/wDHVVtrnJpK0kFRXoRxkmkv0w+BmhHq/jXNT7HRuReUbYs/O3h/Es//ABUonbJn5+8PXs//AB1RFX49HmtiR0Tl40Kb3eAEJQqZ3E8OumkxWjQUbWM5E2q2g7pXZ8pEGPiuFOxtokRhctCshmBZyT1mWtaQ2I2Ls1rsarTagcWJbcJUpIThCTiABzPO7MuvJsjZ1vlAlpyEjzcaJVGknniuzT0NyOaWsk3jgfr26CdV2kdqLN/x0A8oCfnLT6lm/wCOnNq2dTyai882G0iSrAUx1g4qzq1XqUun4OjE2MkqcBxK64SRHtrPV0Hp9/3L09VT7fsaCnbkfOWietuzz/26AbbpSAA68AAABhs2g/06oTF5WhxaU8k1mfpgJG9ROLIASZ6qLaLxQS6ppOaVHkyVE4k44SVCBqkzurHa/Jpa8F//AF8Hzr/8Oz/8dCrbjL+9f/h2f7lZzZ9o7QEnmtrggZydcWWR6qcDae0QqWWuaknRW6PpUU/IWvBev19j9o//AA7P9yhTt5/mvfwrP92s/wD1pfI/uWv5vvVLXcouIC1DCpUyBMCCRlPZQ8csMPhI0fY3bvlLW2wXFrDpKQFttDCcJMpUgA7oznWrW8kzWVbMWbDbrMqTk83u4qAPga120I5x7T7aqDsiaoYlB40GA8acFFFw1oQI4DxrsB4+FLYa7DQAjgPHwruTPGlYrooAQcASJUoDOM+J3DPWjlk8ddMteym95WIuYCkgKQSROhBABGWhyGfvp80VYIVEzPGMo16/sFFhQhgI30pcV6pcLgGobUe4gfbQPmEk8AfZUTscP75X+UB6yvwobwCWSRIrqMRXUAPk0zv5nHZXk8UHwE/ZTxNGW3iSpPEEd4ik+ClyZvctrcagog4gJnq0jvNWpO0am04nC2kddVS71BCVFWQRiJ6gmZ9lZdeNutd4PFaULKZ5gAhCE7ucYTMamaxUqNHFM3wbdsgSp1pI4qOEeNQe1nlIsxZhFoQuR5jZlSuAJGQHbWZWHYJwwX3ggdFHPX3nmj0TVgsmz9ma81oLPSc557jzR3Upay4GtPuVG70csSknICdBrp9tTTNyp6R7h76e7V3iptlvAkE8pASB9FWiR6B6aqiNsljVCfGlG2ingsYuNB3nu3zSouFIJzOpOg1Jk+JqEtt48gzZHkjnvB5S5JgjlOYNdwyFJ/r0voJ8adMWDQblvs2azrYwFYUpSkkGCCpKQQRw5o76rzlheDpfSqFxEJGiRoM/OMzUG3t0Y8xPfSrflDV82jvrX4kqS8GahFNvyOrzvlb4CXjiCNEg4RPFSYzPvpoq9UpTzWhI4kn2RSbu26Fnn2dtXXv7xnRrLtkyjMWZsHjJKh2FUxQ25ZYJVwPbJdb7yZdUWknRAGGZESUiOO/OnbOy4THxh7I3dedMxt6Ffswn96jHbRJ3DvBqaZVofJuBAJ50yEg5dEHDv+kaWbulImSTII0GhqJTtmno+NLWW8g7ZbZaBkplyzhHOMAKxBeUxnHhToVodu3MjcY9AotnsYAUgExGoyOZNQCNslZAoBJ4HU7qmLHblkSpGFWhBEEQTEg51E7oqLVj+xuhh1DhW4rklJdImRCFA4chviK1u07W2RwJUh5oSMwtQQoGAYIURoKyFFrVw9lGDyuHsrOMnEuSUjWv0kgiQpBB0OIQewznXfpBPFHf+NZU28saZdlLItLnE1p8X2Mvhe5p36RTxR3/AI0H6RTxR6341nSLYvfNOmrYeFUtVCcC9G8U8Uet+NFN4p4o9b8apCL4SVYQZVMR1jWnaLZPyareTtLUbxTxR63405spLgJRhVGuFUnumqgLR9EUm/eC2QHUoOR85ESnMCdQYzp7hUXG0NkoUkDMggdpEZ0Fz3UWGHCTJVgT3Sfto9z3sLU1jMcoggLjQgzhV1TBHoqSteTI61ewVXKFwyKiuo0V1ADpNLN0iKWboGZte7fJqtaeHKdxkj21W7K/Aq5bY2X498fONYh24I9qaodmVIrh1Vk7NPgkuWoyV0yetaGxLi0oHWcz2DU+ioq1batJybSVniean7Se4UoxbG2kP9pW0KbhZjmqjj8kmO4D01YxczSXAsJhSQExJwQAU+ZOE5dVZs5e67Y+ylQSAHEgBIPylpBmSSdBWkHaFhVpVZwo8qFKERqQCowewGuiKpGEnbHTjCVJKVJEEFPAgEEGCMxrurrFYUNpwpGUzziVnPrUSaRvW9W7M3yjshOIJyE5mY39VLWW8G1s8ug4kYSoHiASD4g1QhyGk9FPcKUDSegnuFVpza0nzEgDrzNERfy1KAxZnQDKluDaWnkU9BPqj3UBbT82n1R7qgTehQQFqKSRIk61JWW3KKcSVSAYyM561SyS8Cy8HQR6o91cGkTkhJH1RSllvlC5EpXhJSoEAkEZEHeKkGGGXDGaCd4zHpB99OhWRFsuxp1GFSYEhUoJQZEjVMHeacIaSE4cIjKQQDOHQq4nrNN75vFFkQpTs4UKCSUidVYQc91Gu68EPtpcbViQqYPYSD4ikMRfuZr45YScS21gpnmeZEpRok80Zjr41QLdb1OFBQlwQ2lKuaoEkCJOVX2z7SMKtCrMFEOpJGEiJwpxGDOYgVOMunjRyHBkTdqX0ld9OEWlfTV30N/rCbY8Cflk94B+2kUWhPGooq2PE2hfTV30oLQvpq76bItCeI8aZ26+8CsKEgwNTpPACjaG4mBaXOmqlEW1wfLVUa3eKSAeUQNMs50M9m7v6qPZbXIlak56AAgjjOZmp2hY+aWQrGPOE57wVAhR7cz305Rb3Omaj/hCekKEWlPSFNCZJ/pBzpqrnb1cU0WirmkzPytQcj6BUabWnpCiKtqekKuyaL75K7Sou2hBUSC0lQn6LgH++tCvDzEDtNZl5IlYrS+oGQliD2qcRH9JrTbz1SOCRVLgTI0iuoxrqskWFLN0iKWRQMre2LMPML3KCkH0EH2E1gV4Xi+lxbePAELUjmiDzVFOuu7jXonbRmWEr6Dg7lAj3VgG2NjSi32icYxEOJwgEHGgKMyoRmTpNYyS3G0X90g+RxGSSSdSTJ7zRvgwrkNHomlOTV0TTAkNkrMDb7MN3LNz6FAj2VpyNjmE2o2oFfKqKlGVDDKwUmBHAnfWY7Ovcna2HFjClDqFKJOQAUJJO4VqJ2sso1fa3fLG+I9oosVCl87OtWpvk3SrDiCuaYMgEDMg9I0H6CDVjLDMkJQUpBIkyoqzOQ1JoEbV2U58u1lr8YnKjDa+yf4hn+In30CKu1sdauij1xTm7tk7Sh9takpwpMk4wSBB3b84qwfrfZP8Qz/FT76MNrLKf/UNfxE++lRVjG99lPhCkkrKcIIgJBmc95pa6dnzZ0LSlZViKTzkgRhChuP0vCnqb9YIkOII4hQjIAn2ik/1ns3z7U/XT76rK5JX3nSyVU7LWoWhx1OEBSyoQsaE76sl3IfSQVpGXBQNKq2hY+db9dPvpayXmh3+6UHM4OA4oO4GNKlSjHNlThP8y/Y7aO5m7UHG1qJQtQMpMHIhQgkcRwpC6LkRZmktNlWFMkYjJzJJzAG804fvFLYJWcAGZKsgANSSdKaK2nso1tDI/wBVA+2mpRllMmmN07IMi1/C8Sw6STqMGaCg5ROh41NtI66FxIyhQIKUqBGhCkhWXHWhbimBlW3Vg/615X1Scx0Ru1qPN1JmAskcYGfWIUcqkNt3ot7uU6eyosWv6JPpPuqLfgpJeQXLChMEuKEyBzTuOdLMXSlYlLhI7CPaa5F4EfJV3n3Ub9IjQpOeuf4UNvwPavIdNwg6OT6PxpFuxIKsAekzGQOumRozFuSMw2UzuBH2Uom8R0FZdf4Utz8BtXk5q5yoSHTkYzBGnaaQTdzhCynEpLZUCcQHm5mATNOBeMaNq76AXkDMtqy4/ZlRufgNq8iNnuxakYyspSRiEqJMdg0pqqx83FiOoEZg5gn7Kfm8/oK76bPXgk6tq8fdRufgNq8mreQeww1a164nGm5+qFqP9YrRryVLh6oHhVY8jFmi7kqCcPKvOL6+bhb/ANhqx2pUqJ6zWsTKfI2NdQkV1aECopVFIilEGkMQv9jHZXRvw4h2p532VhXlAGF5lzDPKNRrvQojhwUmvQYRiBSd4I7xFYbt7d5VZ2zvaeUg9igftQKy1Fk1hwVJm2gatA+n8KftXo38qz9yh92otu7DxPfSwuk8T31nSKtk0q8rIUKBYcBKVAQUEA4SAcwN9U9yd4IBSkSZgQE56b8PjUoq7jjCc8wTrwjq66kL0X/0hH0Gv9tOKURt7iEsTyUocQecXAkJI+SQTOKc6662QJUpDTgVkAtyCkzOKEkEeaRnxpO62pUPrezOpC5FupSS2y44nEAcJeCQognCeSIzUE6awnKromxRhDYA+JsioGcvqOKArNRxROfyY0EiKZ3ZYYeCZSec35qgoQVDeMqnbCu0QmLM+vCSAQq1ZGSFJ5qstIyg5UzuVJL+IzPKoxTrOJRMzvkVWnma+ZGq6hJ+zLSLGmc0KJ6lRvngd1QtoZi1ZpBHJaKJAPPOpBB8auqLuUY5ijIyga6GRl+ZquXvZItcRB5MDMxBLsZnKOvSvteqRX2aVHxv8b1XL1HSi/JHmI/um/WV96rX5NkH4M+ErCD8IJzBMjkkSIBHCoX4IqFZtZD55M6Z4Rj5xy0E55dVXDyWNJDFpxKCByySCo5TyfaOBrwfWRfwH+n1P0v1mEVpRcfP8Br8bUph4F0KCmXBhCSDPJqgyVdu6sJvO0JXgwyMLYBneRrFeoLbY2lIeSFpUeSc5oJKs0nMyo8eG+vLVrREdlX6K7jqL5fyeU1OxvoTCGxwabHc2kUZujWlBBjgAO4AURuZr75gUe9bdZRaXeV87GZy7vCit2+w8D6tRttsanbVaCCoQvceMxu6qVbuRfSV3/hXK9NN3bOhTdVSJZFrsR4+pSyU2M/JP8M1EpuJXSV3/hQvXGpKVKlRwpJiRnAmNKj4S8sr4nsiWUixgeYT/pn7cqRUuzbrOo+hP3qh7tu9To81xAiQVaHsOEcaffq8rpHw91NaaXdkud9hZTrG6ynvSPtpBb7P+G/mTRhs+rpHw91IJuclxSJzSlKpyzCiocPomrpf2ybf9oBb7X+H/mT76aPWlr5gD95NSCtn1dLwHupsu4FEgBWZIAyGpMDdTx/bFbN42Hs3JXfZhGGGA5HAuS5/voy6kktBtopGiEpbHYkBP2VGKNdUTCTyENdXGuqiQwNHSaIKMmkMctKrMtuLF/4tHAh0d4UfAqrS2zVT20scvjg80UekSn2EVnqcFw5Mls6MqdobrrJZjHnCR1U+RYzB56dOFYGpEuD/AKhP1FeKke6ml5oPwVWWiUdmSk07D7fLTyiZw4MM5zM8aUvezpFjWd+Ad8pqxEBs63OfWvwaUasWxt3u8kfi/i3CFoXmoqUklrAUpfb5scoc5zSONReytjJaK4OGH892TDnup0ztG7hS2ENEBIbHxDRVEBIlRRJMAZk9dW1ZKLJYsfJy02l0hZkFDiTiIU4JPwqAJW2NNF/RioC6LEpD5StOFSXkBSdYOF5UZE8KcXrabRYVIbV8HVzcYKG2HRCySpJUEnMEkR1CJEGjbPWkvPcooJB5VucKUoHNZtAEJQAN1Xor78fmjPqH+FL5P6F9bbACZwTBH7IjLSSV5ZDfvnjVZviyqVauaQFcmkgpGIJIdKgQGwdOoHSrS2t1QK8fmcTmZIBwjfumqvtCtRcUoqM8knOc45UDUemvs+o39nnZ5/8Axl36no1eXgcrbcONCVLTkAT8cpMKSRBSLOFaAaxlxqe8m6cLFoHOB5RGgXMhBEHCCRpwqkLspDIcDsqJzQFCQmBhVOLM65RI74vnkwsyVMulYnnJOZPRVO/qrxPWyvRd+31P1X1eCj06p/mX0ZbW0ZqBxypJAEuKRBG/EkAV5UvZuAn94d0V6xs6W3CVBJBCiOcFJMpMAgHUHUHfXlraWzlIGUDG4B6FEfZUejYc/wBP5PJ6nBs9pthKp459+dA1azwpumShsxq22e9tJ+2jIQeFegZgVJhP/WWgccJ/ndFSqG/zlTJ4IRbHCVpBIw4CYUTiKgY7FVNosKoBlPd+NcrWTbsN0t/nKjLalJHEEbt4inSLErinuoWW5A03bqQDC7k/Eo+okdwA+ynPJ/nKiXPzmQctVp9VxSR7KfpsiomUUwGgR+cqjV5Wv6zH9Dn/AOlTosij0KibYlHLtqK0JKAtKklQBIWEkQO1I76BCjiacbPWPlLYwndyiVHsScZ8E0k6hX0c6nthLITays4fi21nLWTCB/UaaVsOC/2tXxf1lE1GGpC8D5o4D21HmutHMwhoa411MA1GFEowpDFkGobbVr4tpwfIXHoUPeBUwg032hs/KWR0bwnEO1PO+w1MuCo8nmnaVvkba+jMDlCoZnRfPHgoU0Raz+SanfKVZYtSHBo6yk/vIJQfAJqsoTULgtkgm3R8hPqilLfeSlN4dBAGvCPdTNhoqWkcSBTi97FyYEEmZ8I4dtMCx7GOE2N8ZnAzaFAaxiSEf7z30ldS0tc8Whbbik4eYHEqTMkpUeTOISE6HvpbyVPrRaFHPAULQTunmKjwrQF3wrpHvPvq4xtESlTKJeF5B5strtjqhuSvHgkGUykM7pPp0ypfYuz5qg4gHkjFBAPxFpzE51dBeyuke8++kbXeB5SzZnnOOTrn8Q6d/ZVRWxp+5nqfiQlHymOUqA+Ue8ioi/LPIWYJGBIy1/vUdVSS7ZBICjE8a5N4FDoCFES0onM589OvfXf1fULW0nBKrPlekdFLoerh1Dle3twU7m/Nq8a0zyaNkWdUDUjXtWM+NRn6VVpjNOLFfCxysLIIUka/5bZ/3GvPdR0TnpuCfPse2631hdXp7NlU75vz7e5e0SDoB2V5f25aKXVpJMJfeAHCFmtvs1+uKUAVnvPvrDNtHFLtbxIyLzpHA886Vn0XRS6aT3O7Pjue5Go2C3EtMjg00O5tI+ypFl0mses9/WsABLyoAAGSdBkBpwpynau2DR5Xcj7U19HPch12He2LyRbnZSCQRnv80b6YpvhQHnOQPpr99M7Y846pS3DiUvMknM9wjdSfJHh4/hRQEn+mVdJz+Iv30dF9LHynB++uPbUUWjGnj+FKEL4eP4UqQ7ZIpvtQEBTiRrAUoDMycp4maBF9r05RwAZeev31HFpWWXjReQVw8aKQskou+17nXfXX76YuvpJxGSriZKu850jyCuHjRVtq4eP566eAHSr4Xl8a5lpz1ZeNa55DmlLbtLqlKViU20kqJMQFLVE/WRWKFhXDxr0V5Hbu5K7GidXFuOn1sCfBAowHYsd4qlZ7qZml7QqSaQNaLgyYFdXGupgBRgaJRhSGKoNOW04gQdCIPYRFNEmnTJoYGDeU2xQw0rey8to9ihI8W/GqE0Zy3nKtr8od3IPwtKxKea/Ge6FKIj96s8sd22Z1BLaROYBJWIVGWRPWK5t23B0KO7JEXRZip5OWh4jWCasbl2KUc0A9sGqpZ7UULgGCkkAjjmDGcbz31KNW95WeM+FW0SmTfk6aSLarGmUgvQnOJAA0BG6a1JCGPmG/Sifaax7Z28zZlhwwohxcg/LSsQdCCDmc+qrvZdvbOswpLiCBnAxAEa5DOPRVxZEkXJLTHzDR/wBP8aidoLvYNosIDfJguvYsHNJiyuEDMkcajnNv7Gkc1SnOICSI7cUVF23b0OvsKQwrk2VuK5oKlqC2i1J3CMYyHVnT54J45Lki5rKT/dq7ca/THOptabjs6bUk8/D8HPNx7+VAmYmI66ZNbZWfU8qk6wWl4vAR40wtu3bZfSpLD+ANFsqKCCVcoF4gCdIHHfVyTWWTptSdRyy2MXXZT+x/ncn+qmFjuyzpetSYXhDjcDHxs1nVqMzmeNRrG3FmTn8aTwDZnxj20nYNrwp55fwa0JbeWlaClpawAllpkzAn9jOQOsbpMSlFU2zX4c4rKf8Awt9luezSISpJ6lqkesSKxG9brJvB5sSoIcfjFnkHQJ4VrzW1jLYxFt874DDwy3yVJAHfWP31egValOIJAdU6s9i1hWHvju3VO6Mv9WJJrkcM3OqYwDwFV9RgkaEVNsWv6RqAbdTOfXxjup0O7FQ8I84dx91HbcB3jcO/dnQfCEwIURhMgCcj1cPxpFds1yzOZIJknrNIB2W1AGRBSJPVlrRBaAIkjP2d1Iptw6OnXHp0mjJvECDhMjKcZmOExRQCirWNyvb7qUBJkjMDIncDvB8O+mvw1MQUEgGQCswDxAihF4Jz5pM8VT3SmigF3XIMGMhJ6hximzltG5Q8aBVtT0TpEYsjxkRSS7YDGRy052nZlRQCqX5iIOff1V6nuGw8hY2W9C2w2g/WwjF4zXmbZGyC0W2zshMBx5AOe7EMU/ug16ltiub2mmLsRizSRpRVJmtDMCurjXUAFoaAGupDDinTBpoKXZNAFa24syS42VZJebWyr89iz3Vg6ku2ZnPIhcT3+6t+8orGKx4xq0tK/QThPtrz5tPYotTmYSFkOiQfljEYj6WKsWsmyeBrYMLjyArmhSgCeE6nOrkxdDMABZ7xVIsjJxpz3iInPsyqxNNODRK/VV7qbEgl52bCpxCJUArLeY45U8sV+Js6y4E2hpxYIJQpMHFhU4OduKhIG4RVbvMq5VWKQcpB10GtIJHWB3+6nSoC12zbZ5zG3K1NuAJwriVJ5sBWGN4GnCi2G8XWfMYEQoQQsjnFsk+dP7NPeaiXrnUmzpeKuaqI1jMqEz+741GlPXPZOWnEVUJbXceUROCnFxksMv1n8qj4kLKgQT5g6xMyqZkfnOjnbm0IEspWkEErJTAIgHpKka8NazzPj40YE8fGtHrTktreCNLShozU4Kmi9DypWpRAB4CAkCdBwzmplXlKIaTytnxFIMqU2RmtYWvNLqdVRuGgrL0IJIhWZjKTMnd21JX9dLjC0pccJKkyMU6BRTG/hXNq6WnqrbNWdctfUmqb+he0+U0KbUltkBa21IyQvCAoQqJfO7Tm1ULtsAcdUFyMCAQNNVgeyagFKI+V6ZNTmymIqdgYuanTP5VGlo6ekmoKrMW2+SYTdiAJ4Tv4VTUkA559WlXdQVB5ihru6qqV43WWnlNY0kpOE65GBM5QOHorRAwqHkdD+ZVCp1Hzf8xopsJy5ye8+6jfADGSk9/4UACl5Hzf85ruXb+a/wDkV7qXYusFJxOhKhMADEFcJVIjupum7lz5yPWoEDyzfzf86vdRS8182f4h91Cm7FTmpGvS3d1ci7FYhKkROec5cYynsoGEW6382fXPupFbjfQPr/8A1p5brpwkcm6HBGZIwEGTlEmcoM9dMV2BcbpnjuoA0DyIXely8wsJMMNuOZmRJHJp3f5nhW929Wg6vbWb+Qq4S1ZFvKHPtLmFP/tNSPFZX6orQbc5Kj+eqmkTJjZVEoyjRasgCurq6gBMUYUUChFIYcUq2aRBowNABb3s/K2d1HSQoDtiR4gVjV8YJbUptK5ThziRhMxmPpVtiV01duezryUw0rtbSfsqad2ik8UzDrYW+SVgYSlWRBTGIQoExAmYBqGFqUNXI7SR7a9Ar2OsStbM2OyU/wBJFMbX5Mrvc85k+hxf2qNDTbyO0YK7Z21EkqBJ1OKipsjW9Qj69befI5d25Lg/fB9qTSZ8jdi3FY7Qg/7aVMLRj63QpsNF0ltOiC4cAPUCYpBFka3kev8Aj1VsivI5Zty+9tPvop8jzHTT6Wx76KYWjHvgtn6SfWNC3ZLP00z9bhWv/wBkLXFHq/hQf2SN/wCX3H7tPIYMmFlYkEKgiIOMyI0g9UU4tq23iC66XCBAKlkwOArUv7KG+Df5/crh5KUdFvw+5S22PcjJnLJZyPOE/XPYPCkmghE4CkTAJCuFa/8A2WI6Lfh9yjf2XI6Dfh9ymoicjKG2nFRhxKnQgGDu10qaTs030E+sa0VryeYRAIAG4KgD0BNKp2CA+UPWP3aKa4FZnSdlkdBHrKo36pJ6CPWVWkJ2IHSHrH7tH/UodPxPup5C0ZqNjk9FPrqof1KHRT66q0tOxifnD3UonZBHziu4e+jIWjMf1J+ij11UQ7EHgn11Vqg2Tb+cX/LSg2WZ6Th/eH3aeRWZIrYc8E+uabvbEq3JT1c81s42bYHyVHtWfsijouRhJkNJkZiSo+00wsd7MXcmz2dhofsWBPac1H0kk+mucVnQl3hvEegbqSJoEcTQVxoKBA11BXUAf//Z"/>
          <p:cNvSpPr>
            <a:spLocks noChangeAspect="1" noChangeArrowheads="1"/>
          </p:cNvSpPr>
          <p:nvPr/>
        </p:nvSpPr>
        <p:spPr bwMode="auto">
          <a:xfrm>
            <a:off x="0" y="-876300"/>
            <a:ext cx="249555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5540" name="Picture 4" descr="http://upload.wikimedia.org/wikipedia/commons/0/0e/Canon_S520_ink_jet_printer_-_open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6153150" cy="4514851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796136" y="62373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CANON S-520</a:t>
            </a:r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4664"/>
            <a:ext cx="7337276" cy="497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683568" y="573325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http://www.</a:t>
            </a:r>
            <a:r>
              <a:rPr lang="cs-CZ" dirty="0" err="1" smtClean="0"/>
              <a:t>theshopperwizard.com</a:t>
            </a:r>
            <a:r>
              <a:rPr lang="cs-CZ" dirty="0" smtClean="0"/>
              <a:t>/?p=1582</a:t>
            </a:r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Tryskové (inkoustové) tiskárny</a:t>
            </a:r>
            <a:endParaRPr lang="cs-CZ" dirty="0"/>
          </a:p>
        </p:txBody>
      </p:sp>
      <p:pic>
        <p:nvPicPr>
          <p:cNvPr id="4" name="Obrázek 3" descr="pix4_2.gif (4152 bytes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669674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Tisknou pomocí tepla</a:t>
            </a:r>
          </a:p>
          <a:p>
            <a:r>
              <a:rPr lang="cs-CZ" dirty="0" smtClean="0"/>
              <a:t>Dvě podkategorie – s přímým tiskem a </a:t>
            </a:r>
            <a:r>
              <a:rPr lang="cs-CZ" dirty="0" err="1" smtClean="0"/>
              <a:t>termotransferové</a:t>
            </a:r>
            <a:r>
              <a:rPr lang="cs-CZ" dirty="0" smtClean="0"/>
              <a:t> (mezi hlavou a papírem je fólie, ze které se barva teplem přenese na médium)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Termální tiskárny</a:t>
            </a:r>
            <a:endParaRPr lang="cs-CZ" dirty="0"/>
          </a:p>
        </p:txBody>
      </p:sp>
      <p:pic>
        <p:nvPicPr>
          <p:cNvPr id="53250" name="Picture 2" descr="http://extrahardware.cnews.cz/files/images/clanky/2009/10rijen/tiskarny/80250_paper_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234176"/>
            <a:ext cx="3697780" cy="3623824"/>
          </a:xfrm>
          <a:prstGeom prst="rect">
            <a:avLst/>
          </a:prstGeom>
          <a:noFill/>
        </p:spPr>
      </p:pic>
      <p:pic>
        <p:nvPicPr>
          <p:cNvPr id="19458" name="Picture 2" descr="https://encrypted-tbn2.gstatic.com/images?q=tbn:ANd9GcTuxlweKRQ1paXDNXKcYqwssaOPrLqApQyz0fGlLtSdhQTMymWLZ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73016"/>
            <a:ext cx="4320480" cy="2954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b="1" i="1" dirty="0" smtClean="0"/>
              <a:t>Princip</a:t>
            </a:r>
            <a:r>
              <a:rPr lang="cs-CZ" b="1" dirty="0" smtClean="0"/>
              <a:t>:</a:t>
            </a:r>
            <a:r>
              <a:rPr lang="cs-CZ" dirty="0" smtClean="0"/>
              <a:t> papír se přesně zachytí v bubnu, který se pomalu otáčí. Přes takto upnutý papír přejíždí barvonosná fólie, ze které se přenáší barvivo (barevný vosk) v bodech, kde se má tisknout. Tisk je 3 nebo 4 průchodový. Při každém průchodu (jedna otáčka bubnu) se přenáší jedna základní barva. </a:t>
            </a:r>
          </a:p>
          <a:p>
            <a:pPr>
              <a:buNone/>
            </a:pPr>
            <a:r>
              <a:rPr lang="cs-CZ" dirty="0" smtClean="0"/>
              <a:t>	Tisková hlava je tvořena topnými keramickými tělísky v jedné řadě (asi 300 na palec). Barvonosný vosk se roztaví a přenese na papír. Celé barevné spektrum, tzn. vytvoření libovolného barevného tónu se provádí tak, že v matici tiskových bodů, např. 5x5, se vyplňují některé jejich body jednou ze čtyř základních barev.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Voskové (sublimační) tiskárny</a:t>
            </a:r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Voskové tiskárny</a:t>
            </a:r>
            <a:endParaRPr lang="cs-CZ" dirty="0"/>
          </a:p>
        </p:txBody>
      </p:sp>
      <p:pic>
        <p:nvPicPr>
          <p:cNvPr id="4" name="Obrázek 3" descr="pix4_3.gif (3108 bytes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1772816"/>
            <a:ext cx="705678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Velkoformátová</a:t>
            </a:r>
            <a:r>
              <a:rPr lang="cs-CZ" dirty="0" smtClean="0"/>
              <a:t> tiskárna</a:t>
            </a:r>
          </a:p>
          <a:p>
            <a:r>
              <a:rPr lang="cs-CZ" dirty="0" smtClean="0"/>
              <a:t>A0 – šířka 84,1 cm</a:t>
            </a:r>
          </a:p>
          <a:p>
            <a:r>
              <a:rPr lang="cs-CZ" dirty="0" smtClean="0"/>
              <a:t>A1 – šířka 59,4 cm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Plottery</a:t>
            </a:r>
            <a:endParaRPr lang="cs-CZ" dirty="0"/>
          </a:p>
        </p:txBody>
      </p:sp>
      <p:pic>
        <p:nvPicPr>
          <p:cNvPr id="14338" name="Picture 2" descr="http://extrahardware.cnews.cz/files/images/clanky/2009/10rijen/tiskarny/ploter_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852936"/>
            <a:ext cx="5112568" cy="3473925"/>
          </a:xfrm>
          <a:prstGeom prst="rect">
            <a:avLst/>
          </a:prstGeom>
          <a:noFill/>
        </p:spPr>
      </p:pic>
      <p:pic>
        <p:nvPicPr>
          <p:cNvPr id="16386" name="Picture 2" descr="http://upload.wikimedia.org/wikipedia/commons/thumb/f/f5/Plotter_Gerber_Infinity.jpg/220px-Plotter_Gerber_Infin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56109"/>
            <a:ext cx="2736304" cy="2052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Qwerty</a:t>
            </a:r>
            <a:r>
              <a:rPr lang="cs-CZ" dirty="0" smtClean="0"/>
              <a:t> x </a:t>
            </a:r>
            <a:r>
              <a:rPr lang="cs-CZ" dirty="0" err="1" smtClean="0"/>
              <a:t>qwertz</a:t>
            </a:r>
            <a:endParaRPr lang="cs-CZ" dirty="0" smtClean="0"/>
          </a:p>
          <a:p>
            <a:r>
              <a:rPr lang="cs-CZ" dirty="0" err="1" smtClean="0"/>
              <a:t>Dvorak</a:t>
            </a:r>
            <a:r>
              <a:rPr lang="cs-CZ" dirty="0" smtClean="0"/>
              <a:t> </a:t>
            </a:r>
            <a:r>
              <a:rPr lang="cs-CZ" dirty="0" err="1" smtClean="0"/>
              <a:t>keyboard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Win</a:t>
            </a:r>
            <a:r>
              <a:rPr lang="cs-CZ" dirty="0" smtClean="0"/>
              <a:t> klávesa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Součásti klávesnice: alfanumerická, funkční klíče, </a:t>
            </a:r>
            <a:r>
              <a:rPr lang="cs-CZ" dirty="0" err="1" smtClean="0"/>
              <a:t>keypad</a:t>
            </a:r>
            <a:r>
              <a:rPr lang="cs-CZ" dirty="0" smtClean="0"/>
              <a:t>, editační klávesy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Co se děje při stisku </a:t>
            </a:r>
            <a:r>
              <a:rPr lang="cs-CZ" dirty="0" err="1" smtClean="0"/>
              <a:t>PrintScrn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Rozložení kláves</a:t>
            </a:r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3d tiskárny</a:t>
            </a:r>
            <a:endParaRPr lang="cs-CZ" dirty="0"/>
          </a:p>
        </p:txBody>
      </p:sp>
      <p:pic>
        <p:nvPicPr>
          <p:cNvPr id="4" name="Zástupný symbol pro obsah 3" descr="3d_tiskar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1551" y="1409464"/>
            <a:ext cx="7134865" cy="3891744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8610" name="AutoShape 2" descr="data:image/jpeg;base64,/9j/4AAQSkZJRgABAQAAAQABAAD/2wCEAAkGBhQSEBQUExQWFRUVGBsaGBgVGBgXFRYYHRgXFxgYGBgYHCceFxojHBgXHy8gIycpLCwsGB8xNTAqNSYrLCkBCQoKDgwOGg8PGiwkHyUsNC8sLCwsLCwsLCwsLCwsLCwsLCwsLCwpLCwsLCwsLCwsLCwsLCwsLCwsLCksLCwsLP/AABEIALsBDQMBIgACEQEDEQH/xAAcAAABBQEBAQAAAAAAAAAAAAAFAgMEBgcAAQj/xABBEAABAgMEBwYEBQIGAQUAAAABAhEAAyEEEjFBBQYiUWFxgRORobHB8AcyQtFSYnKC4RTxIzNDkqLCshUWF4PS/8QAGQEAAwEBAQAAAAAAAAAAAAAAAgMEAQAF/8QAKBEAAgICAwABAwQDAQAAAAAAAAECEQMhEjFBUQQTMiJCccFhkfCB/9oADAMBAAIRAxEAPwDJnhMdE/Q9g7WZX5U1V6DrGtpK2bFOTpBrVrRt1N9QqoU4J/mD6U7vZz7oakqp5e/GH0Gkec5cnbPQUVFUhyVLc8vflE+RIeGbPI74KSE3Q5hiQDYyZVC2VOZMOqsrdGHcL32ibLswZIVR9o8hX3yiR/TVfLPh9R7hdHWCoGwOuzNTd6N91RDnSYPrQ/vP2T3QNtEvH3x8oxo1MCLT799/WI007uQghaUMD795QPnGoEKoamNrENzVUA3wtcIUK9POAQw9B8vOHR78oe0Zo5c+amXLG0o4miQBUqUcgBFotWgrNZ5SxNdSzQTCSlO/ZQmr1dmUWIoIZDDLJ0LyZYw7Koguef8AELeh97okSdETuzVO7JfYpIHaEMC5xY1bJ2asR2oeXoIVkg4yphQkpK0eqluTz9Ic0pKMqb2JLrSBfaoSpgSh94cPk7jKJGiCBaEKUzJUFF8NlN7zAiy6P0VJXJXMVLQuYt2Wpr19amBd3oSe6KcGHnHkyfNm4yoBaB0cZ89KHABFVHBKRiS/TwhnQtp/qbVMlSg6SWlk4qS5AKsgWrBnT2q82y2dS5M8F5awtk3SUXCpYoSMhFU1Pt02UqZMkAFaZbcgXchsCLsOWFJbFPK27QelT0GfOlJN7sVMVD5VH5VlPC8IkrkcPf8Af0gNqVouYlUxa0KCSiiiCyg+1XNsTFutVjXLCDMTcvkJTeaqlJOyNx2XbcDCpQd6Q1TXyAjK9PQRGmy/H7fxByZIc+6Z+ggbbJTPT3j94BhpgmY9KYiB9tRR4JWpFH3Hw/sYh2lDiB6YfZDxT0iMo+/fGHBQwieGL7/ZgqphIYny7ySD74+sVu0ggscotDV8PsYDacsjMsZ0Pp9ukOwzp8RGeFrkCwYWIbBhYMVkQlKXLRcdF2MS5YTnio7z9hh3wI1dsLkzFYCiX37+kWFJp798Yhzzt8UWYIUuQ6lP2+8TpEtyO+Icvhl5xNkBlN0+/vlCIobJhOQgCpifJQF1LgDAbzCrBoCdNKdgpSc17APIGqugMWaRq4iWyps0bOCUsA+9zXdkIqjBk8ppAqUh6nhTcMQOZhWk7UiRKMycbktwLxCiCSSSAwNSzDpBG0aw2Sz/AChJVvOL8yX7orGm9dv6hMySzJUFJUMCQ91QfF3PrDFBeinkfgH0h8RrMmgTMVvZIS+9ryn35ZwUXNvpChgpKSP3bT90ZtptUpUkiSgJSheN1io4E3jtKFczF31ftV+x2c/kSn/YLnmmByRSWg8cm3s8tYoDxPm0CrQli8F7T8o418TA22CvfEtlSIijR4S2bbj9hD6ZT8hCiHI4l+6AboYhuxaSVKmsklJzIx3xZtKa36PR2YmSZkydMQxN8ESU4OkKpeJBUzVJJJrFKt0wJN44h35PA7T8yXMCFAssJL7iHp1qe6PRwSTikefmg1Jss+uevAm2WXZ7OucQld9a17AICSAi4lSgUvtMSzpDDGI2jbcJssEYsxG5TF+Yz6wB0ElKwUp+fG6apWBVmzwfeGcZxZJFhKU0RslibrEgv9V3zw5YQ36z6Z/bU47/AKA+mypT4t1/ZHtVt7NJJreS3Voak63LSJYSHKVAtvbIiPdJIBQ3Nt4OUP6rah22cntUoCUKa6VqSi9+YJNSOLVyeJsE6jQ7NG5Wy1otk+1aNnbN1cxXYy0qORKVLruuXh+2IWr2iJlhslsmz03VXUhIcF7zoBcfmmDug/YNV9IykIT2copQVKA7QVKg25sCrOKrr9rFN/pzZpssyphmpUoGhupTsgZFJUxcEu0UXaJ68Qdsmt0tUiWhLMLgUHxDpvBsN4eD41rkTpye2CQEJUQFgLTeUWBBAoQEkPxO+Ms1X0UifY1/TOSt0rrhs7JDsWrxghJ1XmFau0nVwSZdcA+1eFMfOMcjeBpH9RY1u1P0khu94FawWGSiT2kuYVErQgJLFypV3EYbLnD6YqH/AKFNSAU2h6OykENvqCdx7oVJsk++jtVpKElxdJO1dITQjJz3Qubi10MgpJ9irR75QOWpqZZGCVoX928xA6cjLfhEbRaiJNk5wzNRQRKKnER7QnZ5QK7GeEdQy4NDVolhSWOYbv8AsYfmHwrFrR8MrWqUF/4e0AoIKyFgEOx2boPB4ZGLfQEpRXZk0yWUqIOIMeAwY1i0aqWslQIUklKwcQQW/iAwMXQdo86ceLou1ls9EoQCWoAA5PQYvFn0bqLaptTL7NORmG7/AMaq8In/AA/tU+zSlptEoIq6FKupmEHFKkp2mFGdsTBTSOuynCZYe9eq91LpJScKmoO7CJpYYY48sjHPO3qKHLD8PZMoAz5xURVk7CX8VHwiXadI2SyJ/wAKWysrn+YrheLr8RFSRrJNWVBdFAkECmQUDWtesQdIWs9okpDkjAO/hVqQ5RSjcBDlJvbLVP1qmEbEsIKt52upDqPfFfTrIqaaqB4gljjhWopDU7SRQHNyVxWXV0Qmp/c8CJ2kpbm6lUw71bCHO5Ka9KQrHzhvLJfwl/zNUeX4onSrU8xYIJJwIcqTwugi8D6CIlvlJCrylJlFsKXi+JuJc5DPKIS9IzVhr1xJyQLobpU98RBYz78/KAcsanzS38j44ZNbIFqTMmKIKthyzBiQ9Cd0WvVeddkXckXvEv8AeBqbF4MPvBXRSLpIFApu4fxCpZuQ5YlFaCFowSOTwOtYrBgaMnTVDs5UxQ3pQojvw3xM/wDj62TCD2YSN61pHgkk+ECoyb0jeSXbKzc2G3wkihO4Re5Pwumlr86WgbkhS/O7BKzfC2QAb82at/w3UDyJ8YxYJvw55oL0yC1WQkb8H74EztEbu7vj6Ls+oViT/oBX61KV4Et4RWfiLqpLRJTPkSkSxLN2YlCQBdPyqYDJRbkvhDuE4RsD7sJuqMXsOjVifKum4byS5wDEF4s2ummp0ielEkBCSgKvgA3ncbJNAA2URdIWUn5PmBcQINpMu/2qBMWv5VqJdBByybHZ5YNHpfSfUKWPjyqVkf1GBqfKrRaNRZky32oS7QkTESx2ilGhYEAJpQ3lEA8L0bCJrZRQvhJJeTaJhCQStKBdL0Sm8a85g7o0BEDnk3L9TuhcUktBOxWi8G3RVPifqgm22QqSP8aSCpBGKgKql8QRUfmA3mDtmVdW2XoYmqXT+0JDTo+ddEaZmWeUpCEB7wUlRyNKtnhBbRGsqr57YJSCoVSCwLbn5RJ0/q8uTPnf4ahKvm4spNxiXAvYOHbpApEsEClThzFQOcRyzSi6aPQWOElZY7NbEzAyVBWIpji1d3zGEFainoO8f2PfF61E0IqzSBsKSqYSpb0LnAHkGpveF2vUqWbVMnqUopWx7MUF6jqKnerOwar1h9NpMn5xTZmdpn1dsn+/vhEWYp8uMatO1TsRKXlsxLgLXV97qduTQK1p1Qs6bMZklJllId7ylBQb5TeJbmIXLExkc0bMxmFi4wMctjClpxG4wyhWRy9iE9lKHtEWLtJ8tH5w/wCnFXgDGn23TKpaCbxAG6Kxqfq9MChalABBSpKA+0qrFTZJooAk15VibrNMIkrZL0yqwzPICsVQ0rIsr5Soz+2ntVLKq9oSS+LmrxVJ9kUlRDYRaDmN3kYi2yyXyC7e/wC8Binxex2bHyWi+2vSITVSgBvJaIK510lSlXU3rwvKu1YA0FTUPhiTDFl+ENsmEGctA/WtSyP9qSPGLTYvg47dpaD+xDn/AHKV6RVNtqqIoxj6ynWvWBGACpjUH0Ixfiohy8Q5uk5qmSkiWDlLF3vOJ741qwfCKxIYqE2YfzrujuQExYbFqfZJRBRZpQIwJTfV3qc+MLak/RicI+WYPZtCTZqgEIWskubqVKw3kAxYLH8OLYsUklL5rUlPDAl8Hyjb0y2pgNwDCPTLBxrCvsfLDf1D8Rl1m+E04/PNlIHC8s+N0eMFrH8KJA+edMX+kJQPJR8YvgTHsGsMF4A8036VuyagWNH+jeO+YpSvAlvCDFm0VKl/JKlo/SgA+AiZHQail0gHJvtnl3jFM1o14/pZ/ZrSuWn6VqTszDQm6qoAALYO4MHdYtLLkoT2YF5ZIvKe6lg+AxO4c4qWk7faJspSZhlzEH5kTJaSkjg/SrhubQSkk6FyZa9C6xyZ0kL7aUSdy003A8YMJUCHBccIyWz2iyhAlizJlqSWKkFIIO9E03ZiV81GD+r2nOwlqF6daFqOaQAGDAnsyoOaXi4dqDKGyxyRkZpl8iNbbImYhUtYdMxJSrqCPJ+4RULTb7YpKpgnoITUy5YuqA3bQctzesEdVNPTbRfTMAoAQRluvZVq3IwtoJMyvSGjjJnrlq+ZCrp4s5fqCD1gdaLOCK7t3GNE+J2h6otKB8wKF/qbYJ6Ap/aIokxPmPJ48uUXCdHqQlyjZpHw60J2diDkDtFKmBh9JZIfiyX6iLNNsYAorwiranaYvWOUA96WLihyw70keMFxpNy0Xp6R5075OyS+EOzJw4dxhkmGp008e8QQB39UBeSWIJqCKF2xBxj2yiSnCVKFXpLQK76DHjFf0lpIImEE5A1LxFTpwD6hAuSsJJl8RpBIwjrTbklJ4RShrAPxRKsdu7V2NI3lZ1UDdYNYeyUkCpU5PADdx+0WiyITarIqUS4Wih4EUPSh6RmGtKiLUsH6brfpKB6vFm+Hum2PZKOFU8UvtDo4PU7oUpfqpjpY6gpIolssypc1SFBlJJSeCkljA+YNoxoHxS0HcmptKBszGCuCwP8Askd6TFBWNrpCnHi6K4y5Rs1zQel5ZsspIIKUoSB0SB0MQNPaUlypa1AAm6oV4giKLo7T6ZcoIVeTdfaRm6iajeHO+A2ktOLnLa8oo3KbvYRSnokeP9WxvPl5R6xyhCF78RDhbpE77LUfTcuUBkIcjgI9i1nlI6Ojo6MNOjo8Jj0GOOOjo6IFs01Klguq8Rkmp31yHWOMbonx0VScbRaSFNcRiKsBxxBUePlHWzSs5K+ySoXkpclSgkMwqVH5jUe3hksfGt7AU78LDpKzy1yymYQBvcAg7wTnFUtup09awuXaEKAwvJY4KGIdJNRVuOQjtEzp1pmJMxRuuwcDHHZDd5r4CLfZbMJaQlOA34wGqC7MnmaJASp1OCSASHFAWclmehwo7nCGZkzsEpIC0qYXtxfBSVO7HIH0jSdK6sJmhRQoy1GtGKCrEEpI3tg0YlpLS6kruTUmmaVFBwao3hrrcDFGDJKP8Cp40yz2O3qnlD0yJe6C5Z5qsQGPc9axrGj7FLlIAlJSlJrs4Hi+fMxjGqdpRPny5aVKlBZu3iRevs6QwyJYd0azoDRC5AVeW4OCEuUj81cCdwpzgs6g9xf/AIbj5LT/ANj2mdGpnyZklWEwFi2CsQeDEAxh1rQpClJWGUlSkqG4jZPiDG/zB3iMw+J+gwmYmekbM4EK4TLtD+5I70mPMzwtci7BOnxIPw+t47WbKwvJSocw6T/5Dui5XQFRlGjbb/T2hM0VukOBmkhlDu8WjVRaUzUJWkguAQRgQcCOcFiacaMzxqVk0K7ogTpuNP8AjC7TaglGMVrSem0y0KWWplvOQxzg2xKVld1gtN62TNwCU4NhjTmTAu0F5ZfEehgcq3KWsrxzURgHOe6pjplsJSr3lE8k7suiklQT0bpIJvImEBJIKTkDgQeB3/eLpYdIplJCiQAPGMr7QqDHMR5ZJYSo7qGDT+ewJY+T0WrXLTyLRPSpCWARdJ/EXcdA57zDGhtJGWtEwYoIPMYKB51HWAylh/fLyi4/DJaRPmqUkKCUBiQ7OqpG40xEC1yN1CJpU6xIt9hVLekxAKFbjihXQt4iMTtdnMtZCxdUklKgciCx7i8bzZbQlIcChri+O6ETLbLcm6S+IJBGDYHCGyhyJ8eXgfP0+RuiOLKI1jXmVZjZ5ihIQlYFFABKgXA+ln6vGYFNYnlHg6sthNZFZEUjvGPKPbpGEOTaER0tTUOXllHW60bR9PiPYqegdYJjHtnUMizKIwBY7xFks1uRM+VTndge4x6M8UodnkRnGXQI05p4yJwSAVPLLI/Etzdrk7EVOcPSNOr7AzFyilSXvB0gPVm2i+WcAdepR7eWsTAi7LJDm65QVKZ+LgdYEypXbSZs1c9wisxCXU9aB1Y3qD20G4xpfwYpO2FLPp2ZaZku8tMq8sS+zDLZ0LUFEEs5wr+GLlYrKJctKASWzOJcufExnmqO1OllEpagFh1lCQlIukZdchU8I0haHBFQ4alD0hP+A4/IF05rClAKJbFeBP0p57zwgfY5E0yb1wJAukKViSGqE4sWc1DkmtYKWHViXLVeLr/CFMw5j6j7aCloS6FBnoaUrTCpAhs3Cko/7AUZPcioKtiZJTKUsJIoHfIJL7IpllkcM5UmSmaEkpCtoAFgQxAJId3u4UpTKA+nNY0CauWbMpSkMk9qtDAbJZLJWQCOIxiFonWlXbSpITLlJmKCVFIvLAUwDKWSkVun5W4QpY5VZiWzRrNYUowFcOQ3Dd0iRHgj2MHHRi3xM1SnC0rmSpMxaFEqdCFLACtovdBZl38d4jaY6CjKjGrPmXQ9pVLmsDdVQh9khSS4ejgPlH0foq3CdIlzQCL6QpiGIJFRXjC7To+XMbtJaFtUX0pUxyIcUiRGylZyR0CtPaITaZEySWch0H8KhVJ6GnIwVhqfv3Y8s/v0gKvRqdbPnlcu6tlAgihBxBSSCOYqOkdYta7RY7yUATJeIQt9l6m6RUcqjxi2fE7QvY2tM1I2J7ktgFhrw60VzKopVplu/H36xErxyPQ1kiPzdfrVaFhKZSXUQEpTeUSTQAAYmNN1X1EQUS51sHazFJB7GYlpckkAkFB+dQwJVSlAIz34e2GUrSEkrmKllJvS7gDqmAhkEkFgQTlXCjxvUuUTUxSmnskmuLoY/oZdwouIuq+ZN1N05VSzGm+K5rNqTItJmTTLUqaJRQgIVcDi8UlgwKnIG0WZg0W/sxDE6XllHP8AyLTa6Pn7SmrM2ydmmcEhSg7JUFMCSGJFH7xxiCmyO28jyjX9cNCS5kta02dU2aUhKSCpxWhSkFnDk4RmcyQUTLqklKkKKVAhiCYlmnEvxT5IHTbC6Xzb+DFr+GSGVOf8KB4rPpAgygQ3Md+0IRonWQ2KYtVy+lYBIdjR8CzZmOxT3TNyxuOjYUEBLRFMVGzfFmxkbXayz+ZD+KCYcnfE2w5TSf8A65n/AOYto8+me68TGs6uJSP+QjPDjBnWfW6Xapd2VeIcFyLuG4YwBkTHAhGVbsswaVDk1LiGezfyiSBDC9knjCo2UM+kZuhZSvpun8tPDDwhVh0UmUSQ5ORLUHSJkex6HOVVZ5HFXdEDSeg5VoKTMS5SFBJ3XmfyB6RVdYNNDR2wizpIKFKBK6qCVPtMgnF6OwfKLzGcfFmU65B3omj698v8PPOOhuVM6Wi6aB0aJUtwXMxlE7TVqAAVFmBygnEHQU29ZZCvxSpZ70JMToAI6Ojo6OOMn+JclSLa4LCYhKs6kOj/AKDD1ioy591QUDVJBBfMVFeYEbhpfVez2paFzklRQCALykhiXrdIeHbFq7ZpP+XIlpIzCRe/3GvjD1kSVAcSZZbQFoSsYKSFDkQ484djo6EBnR0eEwntRz5V8o44XHgERraVGWq6CCA4OGFf4gGnSyxnHHFmjwwARpxWcPStLA/TX3vjLRxE1w0L/U2FaEh1y9qW34kVAHNBKesY0LGtc1EtKSVrICU4EkkAY5RuadIKJfHpSJKpMubdWpKSpBdJIBUgsQSk5UJHWFTgpux2PK4KgBqRqKLDeWZhXMWAFMAEAO7J+o8ya7otalNEYWxqNDVotLimMFVCnJt2yUqeGiOq1A0gb26w7pOO77RCFs2m6QLv04JW0KUkgKujxjI9Z5MtE49lMMx07Sib22DWu+NTta0lO0kq5Oe+Mw1mmvaCOzEu7dwbaBfaLZ1A6QGT8R2D8gc7pfg/dXygXapVa7yPWCsrAPkW/wCv2iPPlOGzZ+4sfTviRKi6yuz7FXv/AIiMLOHiwWiy/fx+0MrsAJPfD45PkCUEQrBIqeUPy8G3RL/pWAIhtSAFNvguVnKNCUKrC1JePTLj0QtsYj6XEewgKhTx6B5FnsCtNatSbUZZnBR7N2AUUgvdd2r9IzgpCO1G/ur5Ry10ceWWzJloRLQGShISkVLJAAArXAQ7CL+4HrT+Y4XuA8ftGGi46GlSifqIqMG7sM4i2zStnlP2s2WlslKD9xLxxxM7Ub35V8o6+cgfARWLT8RrKksjtJpb6EXU7sZhT4PASd8UZilXZVnSCcCtSlnhspSHOFATjC3lgvQ1jk/DQq8B4/aPLm8ny8orGirPpG0C9aJosyT9EpCe0biV3rh7zwEG5egpQAvhU075yjM6srZHQCDTsFqhu1afskt78+SG3rSVdzkwKtfxHsqAbvaTGpspYO7YrbwiyJsyAGCUgbgA3dAbTGpdmnpOwJaj9csBJfFyMFdRAT5/toKPD9xV7Z8VFlxKkJDEVWoqxY/KkDfvhrRmsyJgaYRLXV3ogsWoThyJ74q+n9DLss4y5lXIKVDBScARurQjI98QJanfdUdbwbziP72SL2V/ZhJaNNCgagwuTMZUZ3odMyZNQiUVXlzD8hY3RUnECgc1jRjo0JAAUtRH1KIKjvdgB3ARRDI5+E2THwfY6idE2yWtjzgTMxxY+cLlTmxMGhQZmqrDJMNJtI3iFdoIYYe3zDU4BVTiMDmPuIWVQzNVSNqzgTpjTaZaCStSTgUsH6bucUKZtTCS5vjEl4vs/RiFhSZovAjPHmDiDyitWzVaelRMtBmIQoFwxLY/Li/IRLkjJlOGUUA0iqhwBHvoIStICieIPRVIkkMvkSnv2h9obnIYcqeqfLxhFFNkdaQOhbp7aETJdQRnT33Q/MS79/vuhtQx3hj76gx1fASZHGJT791hmahgDu9/aJJTtAjP7f2hE1DuODj33RtmjK00hq7D6FOnwhpo40+jg/AdX998KCDv7g33imK1nnqJF5CWH0JqK71lQ8IHzJ65oHaLWsFRLKUq6QKtdButhlFzyI8xY2Xa2aXs8mk2dLSRktYvf7SXfkIgT9drOl7vaLb8MspG/GZdB6RT5clISLqUpClOboCRmchyhhSrx4E3j+kUTnmQO4wDyMYsSLNaviCwNyTk+2uo5hIPnAubrna5iwiXdSojCWi8rd9V7ygHNLkfmN7kBg/hGiaFNnko/wANtoOVFryuJJ8sBALlP02SjDwq/wD7f0jPczFKAOCZk1hn9KHAyyiDaPh7awGCZZJxKVgeYGTxpki2oX8qgeRiRBPDF9grLJdGa2P4czz8ypcscytXcAB4xbdA6nyLKbyRfmfjUzijMkYJHjxg7HRscUI7RksspaZ4BHExzxyoaLOEdHsdHHFP+JOhu1svaJG1JIV+xxfHcyv2xlaFd7/9h9jH0BPkhSSlQcEEEbwaEd0YDbLEbPPmSVFzLWUVzFWPVJB6xJ9RD9xX9PL9oX1IKf6pDhZN1RTcdkqJAdbfQzitKh40+WpP1Rlup0lZtUsoLBKFFdWdAIpxdV2nXKL+qbWNx/iLz/kFLVYUkUqIgos7UFI6XbjdI7oZRb6kEdd0F7QkQuzAKKiavDcuzl6b4VMU8SbJPyjkvg45ErIPTiYZtMtSc6HlBQH8OJxiLbk3RU5wabMI9mWFC6rEYGPETlS1KfBq9DQ8c4SJdYkzLKJ6LiqKyUPXfyzgzCjazAf1BUn/AFEu350F36g+EDbrlJGC0+IYiDNq0JP7VQWluzIN40RdIqyji+7HfAiWhk3RilTjkK9XBIiaa3ZZB6oYxUBvB8KQ0hGH6fKJE9LKSfzFuSg8Nsx5K8DC30NRDKmCSMAf4MeTPm5iH50nZI4/zDM4tdPFj1gewyLKND79/wAQ1MVWHwllK95wxaE1xHWD7Zvho8lglRNXJ65D1EOTkUIDuAEcHUxPVgI9TJqhD8ebUHiXh0IcpCQVFRUrCrYCg4Q8kI06iS30pYczT7RFKQw/Mw/aPvj1g2NXJ80MEhAKnN8swZhSpgnZ9SUu8yYTRmSAOdS75ZZRnBsxziikWlWJH1FtxCR/aOs+krUSESbOZqRQFIUW4FqBsHeNMsurlnQXEpJO9W0f+Tt0gkGAyEEsbXoLyp+FW1TstrCiq0SkygxoFhRO7ZDt3xZkTqF6AEjuhRmjnDaUHaBwIDdzEeD9YalQlux1CwQ4qIa7Y37pZvGPbNKKUsYWZYd40w8njZPKPUHZD7oURHExxp0dHiTHrxxh0Y78TpSUaRBH+pLST+pJUnyCe6NfmTQA5jEfiVbu0tqFDJJ7nhWVXGh2H8gWm2FFxSVFJukOCxxi9aB08m0ywXAmJDLTm/4m3H1aM9KaI/SfSIyJq5Su0lqZVQCz0ND75RJinTLMuPkjWbTaQhBJIiBYLXevHKKrYNZJU1LTVKCkSwpRWQApQosJGBwfrhSDlo0rJlILrSAACdoOUkUUneIqq3ZFVaLAmY4eFy5kZpI+Jt2eQEFcrfgvmAcRwLdIOzPiBJIASFud6WA4mtekbRlF0kW3aqacMYY0raki6EguS7nyiqaN1mBcoJK3zDApOBaCFmWparyySfeG6OSMaostnU4EOTLYEcTkBEJM5hyhpG0bxgmwSDrSqfMQ/wBH1BOQ38Yq8mftIfMXTzDv6RocqYCLrPFa1h1aMp5iQ6aqYZHluPhAzjasbjnWgHMGxX6SPA08POGLQmqhvDjoYfmVJ3KHe1PJobAcoPD0ETFRHmYqHAeURpn+WM4mEYcm7iREe5RQ98IDQYwr5ukRp4GcSJqaoPvCPJkoGOtaCNus2gJSS5BUWbaNG5YQSlhCAwASODARQLdrwsAF0Swd5csH+0V2366pLvMXMLsAlwMa+sek5RR5ihKRq9q1gky/mWOQrAa2a/S0/IkqjJJ+tK1HYSE5Amp4mB9o0jMWQ6yyRRqeXCEyzJDo4G+zSdI/EiZeugpTR4kal64GfNuqUFKvgB6EgjIHcQYzTR2hp1oN2VLXMUcboJA5qwT1IjUtQ/h4bKoT7QQZoDIQKiW4YqJzWxIpQOcXpkJyk+jckIRXey+gx1/dCFzAMYE2/WJCKCph5KFytsTDf9Sn8XjFD0nrU1VrCRzb+8Ap+vMpOa1cgfVoFySDUG+jWhaE/i8YUJyd8ZGnXyVQvMD/AJf5h5OvMrC+sP8AlV9ozmjfty+DVVWlIzERLRphCc4zKZrvK/Eo8kq9WgZa9eKG4gniotm2AeMeSJqxSfhedP61C4qt1IFSYyu32kzlmYaOSAMwGYA+HfCbfbZk4utTi6SEiiQd7b+cOSpLv+oePsxLky30V4sXHs9tAN8AZD0IiOEOP3E+BMTVVKjxbuhiWnZ7z4RL4UgudZ3A95wOmWYXjTDCDtzZS2D+sRpkgOrn6CHwnQEopgmTIAc8WiTKX78IWmXSG0ILndDuXYrgtHStJTJMxK0moOBwIzB4GNR0BpdFolCYj9yc0qzB+8ZRaS4gxYtY02ayhEhJ7VdZi1AY1YDeADTmYdFutiMkd6NTlm+eAiSVboqup2tAtEsIUwmpFRheH4h6jKLJegqEskyZheCUu0X9k4mBCVQ/LmMXzEd0CANY9XlWd1pDoxb8O/o2EAUzcOfofv4RpYndom6QC+/3URRdZ9W12baQHllQNMUVFDw3HjASh6h+PJ4wZNy/Ue7H3yhlXzkcP59Y9XMoXyUDHk9O2OvlErRUiHNOxyPXH33R0yF2iiTlX+Y5UCwivOSQ7lhnEmTo9aroCSTFpsGjpbKNwO4H/EHzMGOyAJIDMinCGpNiXNIqNn1cmYkXckvmYI2XVxIKQvaqCrIEO5HWg6weUmqB7wMQ75/xDuw7h94yl2dybNHs2npQQkJASkCiQGAG4AYQ3aNaEjCKNYJxukPhh3AwO1g0jMlodCm6A+Yi69EXHdFp0trQWJUoJTzaKdb9alLpKDfmV6D790V2ZPUsuslR4l+7dEqzJcxFPO/CyGBLsjJlLmLClEqJepxw8McImL0cLpJ3epiYgMtLcPWEWs7Hd5QmTk5IcqSIv/pouJPEP4w4dHC8OUPzvp4qPrDrbR5DzhcpMIHS7CG5k/8Ab+I8NjAvZ1PhWJiBgOJ9YYlmiuZjuTtnCLrh8rvm58omSjtcyPIxDmf5f7RC5SzfSN5H/jHNWjvR+0HYpn6kwichk/tP/WEk7MvkIctJoOR/8hA/CNsjTZYF0bt3ACIl/ZWeJ9ImWo7Q5nyMRMl8/SGLrZwlUrZHT34xGShwef2ian5E8vtEaR8p5+kHF9m90QTKeHDJDNEoIG7d6QwR77oZzsWojFiWqUsqSWUkuCPe541XQelhOQD9TVHqIy0fN09YN6vWlQUGJoQ3UsYfGeibJBGmgwpBhlBpDyBWGEw/LW1cInJmdqm6WL4v7rA16w9KUyktGpmFS1l1dVZyo4y1YHNJrQ9WYwAmLqn37/iNatEoLQoLAUDQg5iMltSWUwwCm6AkDyEJyxS2VYZuWmNzV/MISEwqb837YbBoOUSy0ipH/9k="/>
          <p:cNvSpPr>
            <a:spLocks noChangeAspect="1" noChangeArrowheads="1"/>
          </p:cNvSpPr>
          <p:nvPr/>
        </p:nvSpPr>
        <p:spPr bwMode="auto">
          <a:xfrm>
            <a:off x="0" y="-852488"/>
            <a:ext cx="2562225" cy="1781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8612" name="Picture 4" descr="http://wpcore.mpf.s3.amazonaws.com/wp-content/uploads/2012/08/3D-Prin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288335"/>
            <a:ext cx="5256584" cy="4928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3d_tisk_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3D tiskárny – ukázka tisku</a:t>
            </a:r>
            <a:endParaRPr lang="cs-CZ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9634" name="Picture 2" descr="http://sites.scc.spokane.edu/cadmetresources/Buttons_&amp;_Graphics/3D%20Printer%20Parts%2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6324600" cy="4400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Ruční (</a:t>
            </a:r>
            <a:r>
              <a:rPr lang="cs-CZ" dirty="0" err="1" smtClean="0"/>
              <a:t>hand</a:t>
            </a:r>
            <a:r>
              <a:rPr lang="cs-CZ" dirty="0" smtClean="0"/>
              <a:t>-</a:t>
            </a:r>
            <a:r>
              <a:rPr lang="cs-CZ" dirty="0" err="1" smtClean="0"/>
              <a:t>held</a:t>
            </a:r>
            <a:r>
              <a:rPr lang="cs-CZ" dirty="0" smtClean="0"/>
              <a:t>)</a:t>
            </a:r>
          </a:p>
          <a:p>
            <a:r>
              <a:rPr lang="cs-CZ" dirty="0" smtClean="0"/>
              <a:t>Plošné (stolní, </a:t>
            </a:r>
            <a:r>
              <a:rPr lang="cs-CZ" dirty="0" err="1" smtClean="0"/>
              <a:t>flatbed</a:t>
            </a:r>
            <a:r>
              <a:rPr lang="cs-CZ" dirty="0" smtClean="0"/>
              <a:t>)</a:t>
            </a:r>
          </a:p>
          <a:p>
            <a:r>
              <a:rPr lang="cs-CZ" dirty="0" smtClean="0"/>
              <a:t>Filmové</a:t>
            </a:r>
          </a:p>
          <a:p>
            <a:r>
              <a:rPr lang="cs-CZ" dirty="0" smtClean="0"/>
              <a:t>Bubnové  (</a:t>
            </a:r>
            <a:r>
              <a:rPr lang="cs-CZ" dirty="0" err="1" smtClean="0"/>
              <a:t>drum</a:t>
            </a:r>
            <a:r>
              <a:rPr lang="cs-CZ" dirty="0" smtClean="0"/>
              <a:t>) – rotující válec</a:t>
            </a:r>
          </a:p>
          <a:p>
            <a:r>
              <a:rPr lang="cs-CZ" dirty="0" smtClean="0"/>
              <a:t>Filmové– diapozitiv na rotujícím bubnu+statická snímací lampa</a:t>
            </a:r>
          </a:p>
          <a:p>
            <a:r>
              <a:rPr lang="cs-CZ" dirty="0" smtClean="0"/>
              <a:t>3D – pomocí laserových paprsků se nasnímá objekt</a:t>
            </a:r>
          </a:p>
          <a:p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Scannery</a:t>
            </a:r>
            <a:endParaRPr lang="cs-CZ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Scannery</a:t>
            </a:r>
            <a:endParaRPr lang="cs-CZ" dirty="0"/>
          </a:p>
        </p:txBody>
      </p:sp>
      <p:pic>
        <p:nvPicPr>
          <p:cNvPr id="1026" name="Picture 2" descr="image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514" y="1571612"/>
            <a:ext cx="2178924" cy="279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F2SMplust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785926"/>
            <a:ext cx="37909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91500028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429000"/>
            <a:ext cx="3879573" cy="261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 smtClean="0"/>
              <a:t>Principem scanneru je snímací prvek, který převede odražené světlo na elektrický signál.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Snímací prvek: 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CCD</a:t>
            </a:r>
            <a:r>
              <a:rPr lang="cs-CZ" dirty="0" smtClean="0"/>
              <a:t> (</a:t>
            </a:r>
            <a:r>
              <a:rPr lang="cs-CZ" dirty="0" err="1" smtClean="0"/>
              <a:t>Charge</a:t>
            </a:r>
            <a:r>
              <a:rPr lang="cs-CZ" dirty="0" smtClean="0"/>
              <a:t> </a:t>
            </a:r>
            <a:r>
              <a:rPr lang="cs-CZ" dirty="0" err="1" smtClean="0"/>
              <a:t>Coupled</a:t>
            </a:r>
            <a:r>
              <a:rPr lang="cs-CZ" dirty="0" smtClean="0"/>
              <a:t> Device) </a:t>
            </a:r>
          </a:p>
          <a:p>
            <a:pPr lvl="1"/>
            <a:r>
              <a:rPr lang="cs-CZ" dirty="0" smtClean="0"/>
              <a:t>Jako zdroj světla používají "chladnou" katodovou lampu -zářivku, odražené světlo pomocí zrcadel a čoček přenášejí na CDD čidlo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CIS</a:t>
            </a:r>
            <a:r>
              <a:rPr lang="cs-CZ" dirty="0" smtClean="0"/>
              <a:t> (</a:t>
            </a:r>
            <a:r>
              <a:rPr lang="cs-CZ" dirty="0" err="1" smtClean="0"/>
              <a:t>Contact</a:t>
            </a:r>
            <a:r>
              <a:rPr lang="cs-CZ" dirty="0" smtClean="0"/>
              <a:t> Image </a:t>
            </a:r>
            <a:r>
              <a:rPr lang="cs-CZ" dirty="0" err="1" smtClean="0"/>
              <a:t>Sensor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používá pouze jeden řádek senzorů, umístěných co nejblíže papíru. Zdrojem světla jsou tři řádky LED diod v základních barvách, integrovaných přímo do čtecí hlavy. Tím se eliminuje optický systém (zrcadla a čočky), snižuje cena scanneru a prodlužuje životnost snímací hlavy. Nevýhoda – nelze snímat filmy.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Scannery</a:t>
            </a:r>
            <a:endParaRPr lang="cs-CZ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SCSI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USB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Připojení scanneru</a:t>
            </a:r>
            <a:endParaRPr lang="cs-CZ" dirty="0"/>
          </a:p>
        </p:txBody>
      </p:sp>
      <p:pic>
        <p:nvPicPr>
          <p:cNvPr id="2051" name="Picture 3" descr="scanner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340768"/>
            <a:ext cx="5018330" cy="259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Snímací prvek</a:t>
            </a:r>
          </a:p>
          <a:p>
            <a:r>
              <a:rPr lang="cs-CZ" dirty="0" smtClean="0"/>
              <a:t>Lampa</a:t>
            </a:r>
          </a:p>
          <a:p>
            <a:r>
              <a:rPr lang="cs-CZ" dirty="0" smtClean="0"/>
              <a:t>Optika - zaostří odražený paprsek</a:t>
            </a:r>
          </a:p>
          <a:p>
            <a:r>
              <a:rPr lang="cs-CZ" dirty="0" smtClean="0"/>
              <a:t>Mechanika – posun lampou</a:t>
            </a:r>
          </a:p>
          <a:p>
            <a:r>
              <a:rPr lang="cs-CZ" dirty="0" smtClean="0"/>
              <a:t>Elektronika – řídí </a:t>
            </a:r>
            <a:r>
              <a:rPr lang="cs-CZ" dirty="0" err="1" smtClean="0"/>
              <a:t>scanování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Části scanneru</a:t>
            </a:r>
            <a:endParaRPr lang="cs-CZ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 je to </a:t>
            </a:r>
            <a:r>
              <a:rPr lang="cs-CZ" b="1" dirty="0" smtClean="0">
                <a:solidFill>
                  <a:srgbClr val="0070C0"/>
                </a:solidFill>
              </a:rPr>
              <a:t>OCR</a:t>
            </a:r>
            <a:r>
              <a:rPr lang="cs-CZ" dirty="0" smtClean="0"/>
              <a:t>?</a:t>
            </a:r>
          </a:p>
          <a:p>
            <a:pPr lvl="1"/>
            <a:r>
              <a:rPr lang="cs-CZ" dirty="0" err="1" smtClean="0"/>
              <a:t>Optical</a:t>
            </a:r>
            <a:r>
              <a:rPr lang="cs-CZ" dirty="0" smtClean="0"/>
              <a:t> </a:t>
            </a:r>
            <a:r>
              <a:rPr lang="cs-CZ" dirty="0" err="1" smtClean="0"/>
              <a:t>Character</a:t>
            </a:r>
            <a:r>
              <a:rPr lang="cs-CZ" dirty="0" smtClean="0"/>
              <a:t> </a:t>
            </a:r>
            <a:r>
              <a:rPr lang="cs-CZ" dirty="0" err="1" smtClean="0"/>
              <a:t>Recognition</a:t>
            </a:r>
            <a:r>
              <a:rPr lang="cs-CZ" dirty="0" smtClean="0"/>
              <a:t> – optické rozpoznávání znaků a jejich převod do textového souboru</a:t>
            </a:r>
          </a:p>
          <a:p>
            <a:r>
              <a:rPr lang="cs-CZ" dirty="0" smtClean="0"/>
              <a:t>Co je to </a:t>
            </a:r>
            <a:r>
              <a:rPr lang="cs-CZ" b="1" dirty="0" smtClean="0">
                <a:solidFill>
                  <a:srgbClr val="0070C0"/>
                </a:solidFill>
              </a:rPr>
              <a:t>moaré</a:t>
            </a:r>
            <a:r>
              <a:rPr lang="cs-CZ" dirty="0" smtClean="0"/>
              <a:t>?</a:t>
            </a:r>
          </a:p>
          <a:p>
            <a:pPr lvl="1"/>
            <a:r>
              <a:rPr lang="cs-CZ" dirty="0" smtClean="0"/>
              <a:t>rušivý efekt, který vzniká překrýváním nebo interferencí dvou pravidelných a jen málo odlišných rastrů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Scannery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Klávesnice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Prefixy – ALT, CTRL</a:t>
            </a:r>
          </a:p>
          <a:p>
            <a:r>
              <a:rPr lang="cs-CZ" dirty="0" smtClean="0"/>
              <a:t>Řízena mikroprocesorem – informuje o stisku klávesy BIOS – HW přerušení</a:t>
            </a:r>
          </a:p>
          <a:p>
            <a:r>
              <a:rPr lang="cs-CZ" dirty="0" smtClean="0"/>
              <a:t>Po 0,5 sec – opakování znaku</a:t>
            </a:r>
          </a:p>
          <a:p>
            <a:r>
              <a:rPr lang="cs-CZ" dirty="0" smtClean="0"/>
              <a:t>Vyrovnávací paměť (</a:t>
            </a:r>
            <a:r>
              <a:rPr lang="cs-CZ" dirty="0" err="1" smtClean="0"/>
              <a:t>buffer</a:t>
            </a:r>
            <a:r>
              <a:rPr lang="cs-CZ" dirty="0" smtClean="0"/>
              <a:t>)</a:t>
            </a:r>
          </a:p>
          <a:p>
            <a:r>
              <a:rPr lang="cs-CZ" dirty="0" smtClean="0"/>
              <a:t>Stisk klávesy – </a:t>
            </a:r>
            <a:r>
              <a:rPr lang="cs-CZ" dirty="0" err="1" smtClean="0"/>
              <a:t>scan</a:t>
            </a:r>
            <a:r>
              <a:rPr lang="cs-CZ" dirty="0" smtClean="0"/>
              <a:t> </a:t>
            </a:r>
            <a:r>
              <a:rPr lang="cs-CZ" dirty="0" err="1" smtClean="0"/>
              <a:t>code</a:t>
            </a:r>
            <a:endParaRPr lang="cs-CZ" dirty="0" smtClean="0"/>
          </a:p>
          <a:p>
            <a:r>
              <a:rPr lang="cs-CZ" dirty="0" smtClean="0"/>
              <a:t>Po puštění klávesy odeslán </a:t>
            </a:r>
            <a:r>
              <a:rPr lang="cs-CZ" dirty="0" err="1" smtClean="0"/>
              <a:t>scan</a:t>
            </a:r>
            <a:r>
              <a:rPr lang="cs-CZ" dirty="0" smtClean="0"/>
              <a:t> </a:t>
            </a:r>
            <a:r>
              <a:rPr lang="cs-CZ" dirty="0" err="1" smtClean="0"/>
              <a:t>code</a:t>
            </a:r>
            <a:r>
              <a:rPr lang="cs-CZ" dirty="0" smtClean="0"/>
              <a:t> + 80h</a:t>
            </a:r>
            <a:endParaRPr lang="cs-CZ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Optické rozlišení (DPI)</a:t>
            </a:r>
          </a:p>
          <a:p>
            <a:pPr lvl="1"/>
            <a:r>
              <a:rPr lang="cs-CZ" dirty="0" smtClean="0"/>
              <a:t>Hardwarové, softwarové</a:t>
            </a:r>
          </a:p>
          <a:p>
            <a:r>
              <a:rPr lang="cs-CZ" dirty="0" smtClean="0"/>
              <a:t>Barevná hloubka –</a:t>
            </a:r>
          </a:p>
          <a:p>
            <a:pPr lvl="1"/>
            <a:r>
              <a:rPr lang="cs-CZ" dirty="0" smtClean="0"/>
              <a:t>Udává množství odstínů barev, které je schopen skener nasnímat, v bitech (např. 24-bitová)</a:t>
            </a:r>
          </a:p>
          <a:p>
            <a:r>
              <a:rPr lang="cs-CZ" dirty="0" err="1" smtClean="0"/>
              <a:t>Denzita</a:t>
            </a:r>
            <a:endParaRPr lang="cs-CZ" dirty="0" smtClean="0"/>
          </a:p>
          <a:p>
            <a:pPr lvl="1"/>
            <a:r>
              <a:rPr lang="cs-CZ" dirty="0" err="1" smtClean="0"/>
              <a:t>Denzita</a:t>
            </a:r>
            <a:r>
              <a:rPr lang="cs-CZ" dirty="0" smtClean="0"/>
              <a:t> je dekadickým logaritmem opacity; opacita je poměr intenzity dopadajícího světla ku intenzitě odraženého světla. </a:t>
            </a:r>
            <a:r>
              <a:rPr lang="cs-CZ" dirty="0" err="1" smtClean="0"/>
              <a:t>Denzita</a:t>
            </a:r>
            <a:r>
              <a:rPr lang="cs-CZ" dirty="0" smtClean="0"/>
              <a:t> zcela čirého materiálu je 0.</a:t>
            </a:r>
          </a:p>
          <a:p>
            <a:r>
              <a:rPr lang="cs-CZ" dirty="0" smtClean="0"/>
              <a:t>Rychlost snímání</a:t>
            </a:r>
          </a:p>
          <a:p>
            <a:r>
              <a:rPr lang="cs-CZ" dirty="0" smtClean="0"/>
              <a:t>Přídavná zařízení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>
                <a:solidFill>
                  <a:srgbClr val="C00000"/>
                </a:solidFill>
              </a:rPr>
              <a:t>Multifunkční zařízení </a:t>
            </a:r>
            <a:r>
              <a:rPr lang="cs-CZ" dirty="0" smtClean="0"/>
              <a:t>– spojují tiskárnu a scanner + funguje jako autonomní kopírka.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scannerů</a:t>
            </a:r>
            <a:endParaRPr lang="cs-CZ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Laserové, ultrazvukové, mechanické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3d scannery</a:t>
            </a:r>
            <a:endParaRPr lang="cs-CZ" dirty="0"/>
          </a:p>
        </p:txBody>
      </p:sp>
      <p:pic>
        <p:nvPicPr>
          <p:cNvPr id="6146" name="Picture 2" descr="http://blog.makezine.com/exasc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071678"/>
            <a:ext cx="3863833" cy="3214710"/>
          </a:xfrm>
          <a:prstGeom prst="rect">
            <a:avLst/>
          </a:prstGeom>
          <a:noFill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285992"/>
            <a:ext cx="3448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1214414" y="5429264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Dotykový scanner </a:t>
            </a:r>
            <a:r>
              <a:rPr lang="cs-CZ" dirty="0" err="1" smtClean="0"/>
              <a:t>Microscribe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214942" y="557214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Handyscan</a:t>
            </a:r>
            <a:r>
              <a:rPr lang="cs-CZ" dirty="0" smtClean="0"/>
              <a:t> 3D</a:t>
            </a:r>
            <a:endParaRPr lang="cs-CZ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Snímací prvek – CCD, CMOS</a:t>
            </a:r>
          </a:p>
          <a:p>
            <a:r>
              <a:rPr lang="cs-CZ" dirty="0" smtClean="0"/>
              <a:t>Kompaktní, zrcadlovky</a:t>
            </a:r>
          </a:p>
          <a:p>
            <a:r>
              <a:rPr lang="cs-CZ" dirty="0" smtClean="0"/>
              <a:t>Poměr stran </a:t>
            </a:r>
            <a:r>
              <a:rPr lang="cs-CZ" b="1" dirty="0" smtClean="0"/>
              <a:t>kinofilm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C00000"/>
                </a:solidFill>
              </a:rPr>
              <a:t>3:2</a:t>
            </a:r>
            <a:r>
              <a:rPr lang="cs-CZ" dirty="0" smtClean="0"/>
              <a:t> </a:t>
            </a:r>
            <a:r>
              <a:rPr lang="cs-CZ" b="1" dirty="0" err="1" smtClean="0"/>
              <a:t>dig.kompakt</a:t>
            </a:r>
            <a:r>
              <a:rPr lang="cs-CZ" dirty="0" smtClean="0"/>
              <a:t>: </a:t>
            </a:r>
            <a:r>
              <a:rPr lang="cs-CZ" b="1" dirty="0" smtClean="0">
                <a:solidFill>
                  <a:srgbClr val="C00000"/>
                </a:solidFill>
              </a:rPr>
              <a:t>4:3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Zrcadlovky</a:t>
            </a:r>
            <a:r>
              <a:rPr lang="cs-CZ" dirty="0" smtClean="0"/>
              <a:t> – světlo procházející objektivem se přes zrcadlo odráží na hranol do hledáčku – fotograf vidí přesně to co fotí</a:t>
            </a:r>
          </a:p>
          <a:p>
            <a:r>
              <a:rPr lang="cs-CZ" dirty="0" err="1" smtClean="0">
                <a:solidFill>
                  <a:srgbClr val="C00000"/>
                </a:solidFill>
              </a:rPr>
              <a:t>Full</a:t>
            </a:r>
            <a:r>
              <a:rPr lang="cs-CZ" dirty="0" smtClean="0">
                <a:solidFill>
                  <a:srgbClr val="C00000"/>
                </a:solidFill>
              </a:rPr>
              <a:t>-</a:t>
            </a:r>
            <a:r>
              <a:rPr lang="cs-CZ" dirty="0" err="1" smtClean="0">
                <a:solidFill>
                  <a:srgbClr val="C00000"/>
                </a:solidFill>
              </a:rPr>
              <a:t>frame</a:t>
            </a:r>
            <a:r>
              <a:rPr lang="cs-CZ" dirty="0" smtClean="0"/>
              <a:t> (36x24 mm)</a:t>
            </a:r>
          </a:p>
          <a:p>
            <a:r>
              <a:rPr lang="cs-CZ" dirty="0" smtClean="0"/>
              <a:t>Klasický kinofilm odpovídá nejméně 8 </a:t>
            </a:r>
            <a:r>
              <a:rPr lang="cs-CZ" dirty="0" err="1" smtClean="0"/>
              <a:t>MPx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Digitální fotoaparáty</a:t>
            </a:r>
            <a:endParaRPr lang="cs-CZ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Počet bodů snímacího prvku – </a:t>
            </a:r>
            <a:r>
              <a:rPr lang="cs-CZ" dirty="0" err="1" smtClean="0"/>
              <a:t>MPx</a:t>
            </a:r>
            <a:endParaRPr lang="cs-CZ" dirty="0" smtClean="0"/>
          </a:p>
          <a:p>
            <a:r>
              <a:rPr lang="cs-CZ" dirty="0" smtClean="0"/>
              <a:t>Kvalita objektivu</a:t>
            </a:r>
          </a:p>
          <a:p>
            <a:r>
              <a:rPr lang="cs-CZ" dirty="0" smtClean="0"/>
              <a:t>Kvalita automatického ostření</a:t>
            </a:r>
          </a:p>
          <a:p>
            <a:r>
              <a:rPr lang="cs-CZ" dirty="0" smtClean="0"/>
              <a:t>Kapacita paměťové karty</a:t>
            </a:r>
          </a:p>
          <a:p>
            <a:r>
              <a:rPr lang="cs-CZ" dirty="0" smtClean="0"/>
              <a:t>Výdrž baterií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Hodnocení digitálních fotoaparátů</a:t>
            </a:r>
            <a:endParaRPr lang="cs-CZ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Expozice:</a:t>
            </a:r>
          </a:p>
          <a:p>
            <a:pPr lvl="2">
              <a:buNone/>
            </a:pPr>
            <a:r>
              <a:rPr lang="cs-CZ" dirty="0" smtClean="0"/>
              <a:t>Clona – čím vyšší číslo tím menší otvor – reguluje množství světla procházejícího objektivem</a:t>
            </a:r>
          </a:p>
          <a:p>
            <a:pPr lvl="2">
              <a:buNone/>
            </a:pPr>
            <a:r>
              <a:rPr lang="cs-CZ" dirty="0" smtClean="0"/>
              <a:t>Čas – řídí závěrku – po jakou dobu vstupuje světlo, udává se v zlomcích sekund – tj. „větší“ číslo menší čas</a:t>
            </a:r>
          </a:p>
          <a:p>
            <a:pPr lvl="2">
              <a:buNone/>
            </a:pPr>
            <a:r>
              <a:rPr lang="cs-CZ" dirty="0" smtClean="0"/>
              <a:t>ISO</a:t>
            </a:r>
          </a:p>
          <a:p>
            <a:pPr lvl="2">
              <a:buNone/>
            </a:pPr>
            <a:endParaRPr lang="cs-CZ" dirty="0" smtClean="0"/>
          </a:p>
          <a:p>
            <a:pPr lvl="2">
              <a:buNone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Digitální fotografie</a:t>
            </a:r>
            <a:endParaRPr lang="cs-CZ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Digitální fotoaparáty - baterie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Elektroda a elektrolyt</a:t>
            </a:r>
          </a:p>
          <a:p>
            <a:r>
              <a:rPr lang="cs-CZ" dirty="0" smtClean="0"/>
              <a:t>Parametry:</a:t>
            </a:r>
          </a:p>
          <a:p>
            <a:pPr lvl="1"/>
            <a:r>
              <a:rPr lang="cs-CZ" dirty="0" smtClean="0"/>
              <a:t>Napětí</a:t>
            </a:r>
          </a:p>
          <a:p>
            <a:pPr lvl="1"/>
            <a:r>
              <a:rPr lang="cs-CZ" dirty="0" smtClean="0"/>
              <a:t>Proud</a:t>
            </a:r>
          </a:p>
          <a:p>
            <a:pPr lvl="1"/>
            <a:r>
              <a:rPr lang="cs-CZ" dirty="0" smtClean="0"/>
              <a:t>Doba, po kterou je schopna U a I dodávat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dirty="0" smtClean="0"/>
              <a:t>Kapacita baterie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dirty="0" smtClean="0"/>
              <a:t>Vybíjecí křivka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dirty="0" smtClean="0"/>
              <a:t>Paměťový efekt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dirty="0" smtClean="0"/>
              <a:t>Počet nabíjecích cyklů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dirty="0" smtClean="0"/>
              <a:t>Samovybíjení – ztrácí kapacitu i když se nepoužívá</a:t>
            </a:r>
          </a:p>
          <a:p>
            <a:endParaRPr lang="cs-CZ" dirty="0" smtClean="0"/>
          </a:p>
          <a:p>
            <a:pPr lvl="1"/>
            <a:endParaRPr lang="cs-CZ" dirty="0" smtClean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Způsob připojení periferních zařízení</a:t>
            </a:r>
          </a:p>
          <a:p>
            <a:r>
              <a:rPr lang="cs-CZ" dirty="0" smtClean="0"/>
              <a:t>Klávesnice, myši a polohovací zařízení</a:t>
            </a:r>
          </a:p>
          <a:p>
            <a:r>
              <a:rPr lang="cs-CZ" dirty="0" smtClean="0"/>
              <a:t>PC99</a:t>
            </a:r>
          </a:p>
          <a:p>
            <a:r>
              <a:rPr lang="cs-CZ" dirty="0" smtClean="0"/>
              <a:t>Konektory – RS232, paralelní, USB, …</a:t>
            </a:r>
          </a:p>
          <a:p>
            <a:r>
              <a:rPr lang="cs-CZ" dirty="0" smtClean="0"/>
              <a:t>Tiskárny – typy a princip</a:t>
            </a:r>
          </a:p>
          <a:p>
            <a:r>
              <a:rPr lang="cs-CZ" dirty="0" smtClean="0"/>
              <a:t>Plottery</a:t>
            </a:r>
          </a:p>
          <a:p>
            <a:r>
              <a:rPr lang="cs-CZ" dirty="0" smtClean="0"/>
              <a:t>Scannery – rozdělení, parametry, OCR</a:t>
            </a:r>
          </a:p>
          <a:p>
            <a:r>
              <a:rPr lang="cs-CZ" dirty="0" smtClean="0"/>
              <a:t>Digitální fotoaparáty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Periferní zařízení - shrnutí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972807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Dvorak</a:t>
            </a:r>
            <a:r>
              <a:rPr lang="cs-CZ" dirty="0" smtClean="0"/>
              <a:t> </a:t>
            </a:r>
            <a:r>
              <a:rPr lang="cs-CZ" dirty="0" err="1" smtClean="0"/>
              <a:t>keyboard</a:t>
            </a:r>
            <a:endParaRPr lang="cs-CZ" dirty="0"/>
          </a:p>
        </p:txBody>
      </p:sp>
      <p:pic>
        <p:nvPicPr>
          <p:cNvPr id="4" name="Zástupný symbol pro obsah 3" descr="400px-KB_United_States_Dvorak_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2071678"/>
            <a:ext cx="6445530" cy="214313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Optomechanické</a:t>
            </a:r>
            <a:r>
              <a:rPr lang="cs-CZ" dirty="0" smtClean="0"/>
              <a:t> – kulička – pohyb snímán přes válečky – kolečka spojují a přerušují světlo – detektor světla převádí pohyb na polohu x,y</a:t>
            </a:r>
          </a:p>
          <a:p>
            <a:r>
              <a:rPr lang="cs-CZ" dirty="0" smtClean="0"/>
              <a:t>Optické – LED, laser</a:t>
            </a:r>
          </a:p>
          <a:p>
            <a:r>
              <a:rPr lang="cs-CZ" dirty="0" smtClean="0"/>
              <a:t>Bezdrátové – </a:t>
            </a:r>
            <a:r>
              <a:rPr lang="cs-CZ" dirty="0" err="1" smtClean="0"/>
              <a:t>infra</a:t>
            </a:r>
            <a:r>
              <a:rPr lang="cs-CZ" dirty="0" smtClean="0"/>
              <a:t>, rádiové</a:t>
            </a:r>
          </a:p>
          <a:p>
            <a:r>
              <a:rPr lang="cs-CZ" dirty="0" smtClean="0"/>
              <a:t>Přesnost myši je asi 200 DPI</a:t>
            </a:r>
          </a:p>
          <a:p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Myši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Joystick, </a:t>
            </a:r>
            <a:r>
              <a:rPr lang="cs-CZ" dirty="0" err="1" smtClean="0">
                <a:solidFill>
                  <a:srgbClr val="0070C0"/>
                </a:solidFill>
              </a:rPr>
              <a:t>gamepad</a:t>
            </a:r>
            <a:r>
              <a:rPr lang="cs-CZ" dirty="0" smtClean="0">
                <a:solidFill>
                  <a:srgbClr val="0070C0"/>
                </a:solidFill>
              </a:rPr>
              <a:t>, volant</a:t>
            </a:r>
          </a:p>
          <a:p>
            <a:r>
              <a:rPr lang="cs-CZ" dirty="0" err="1" smtClean="0">
                <a:solidFill>
                  <a:srgbClr val="0070C0"/>
                </a:solidFill>
              </a:rPr>
              <a:t>Tracball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– zabudovaná kulička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Touchpad</a:t>
            </a:r>
            <a:r>
              <a:rPr lang="cs-CZ" dirty="0" smtClean="0"/>
              <a:t> – změna elektrické kapacity posunem prstu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Trackpoint </a:t>
            </a:r>
            <a:r>
              <a:rPr lang="cs-CZ" dirty="0" smtClean="0"/>
              <a:t>– tyčinka uprostřed klávesnice</a:t>
            </a:r>
            <a:endParaRPr lang="cs-CZ" dirty="0" smtClean="0">
              <a:solidFill>
                <a:srgbClr val="0070C0"/>
              </a:solidFill>
            </a:endParaRPr>
          </a:p>
          <a:p>
            <a:r>
              <a:rPr lang="cs-CZ" dirty="0" smtClean="0">
                <a:solidFill>
                  <a:srgbClr val="0070C0"/>
                </a:solidFill>
              </a:rPr>
              <a:t>Světelné pero </a:t>
            </a:r>
            <a:r>
              <a:rPr lang="cs-CZ" dirty="0" smtClean="0"/>
              <a:t>– získání souřadnic místa na obrazovce</a:t>
            </a:r>
          </a:p>
          <a:p>
            <a:endParaRPr lang="cs-CZ" dirty="0"/>
          </a:p>
          <a:p>
            <a:r>
              <a:rPr lang="cs-CZ" dirty="0">
                <a:solidFill>
                  <a:srgbClr val="0070C0"/>
                </a:solidFill>
              </a:rPr>
              <a:t>TABLET (digitizér)</a:t>
            </a:r>
            <a:r>
              <a:rPr lang="cs-CZ" dirty="0"/>
              <a:t> – na rozdíl od myši absolutní souřadnice, pero, mohou být i citlivé na tlak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polohovací zařízení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Trackpoint</a:t>
            </a:r>
            <a:endParaRPr lang="cs-CZ" dirty="0"/>
          </a:p>
        </p:txBody>
      </p:sp>
      <p:pic>
        <p:nvPicPr>
          <p:cNvPr id="60418" name="Picture 2" descr="https://encrypted-tbn1.gstatic.com/images?q=tbn:ANd9GcRjujtJ2B2QtYVCvqh3CydyhLICiUgJWh6oFFfCKXk9kVmJ786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07500"/>
            <a:ext cx="3168352" cy="2373207"/>
          </a:xfrm>
          <a:prstGeom prst="rect">
            <a:avLst/>
          </a:prstGeom>
          <a:noFill/>
        </p:spPr>
      </p:pic>
      <p:pic>
        <p:nvPicPr>
          <p:cNvPr id="60420" name="Picture 4" descr="https://encrypted-tbn3.gstatic.com/images?q=tbn:ANd9GcStvRYhhWfpo_Hdbbt-eYyHouTaBFqnRoCkkHfxW-xrO-ie348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975930"/>
            <a:ext cx="3456384" cy="25889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523</TotalTime>
  <Words>1224</Words>
  <Application>Microsoft Office PowerPoint</Application>
  <PresentationFormat>Předvádění na obrazovce (4:3)</PresentationFormat>
  <Paragraphs>252</Paragraphs>
  <Slides>56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57" baseType="lpstr">
      <vt:lpstr>Shluk</vt:lpstr>
      <vt:lpstr>Základy informatiky periferní zařízení</vt:lpstr>
      <vt:lpstr>Obsah</vt:lpstr>
      <vt:lpstr>Klávesnice</vt:lpstr>
      <vt:lpstr>Rozložení kláves</vt:lpstr>
      <vt:lpstr>Klávesnice</vt:lpstr>
      <vt:lpstr>Dvorak keyboard</vt:lpstr>
      <vt:lpstr>Myši</vt:lpstr>
      <vt:lpstr>Další polohovací zařízení</vt:lpstr>
      <vt:lpstr>Trackpoint</vt:lpstr>
      <vt:lpstr>Trackball</vt:lpstr>
      <vt:lpstr>Tablet</vt:lpstr>
      <vt:lpstr>Připojení klávesnice a myši</vt:lpstr>
      <vt:lpstr>Konektor DIN</vt:lpstr>
      <vt:lpstr>Konektor PS/2</vt:lpstr>
      <vt:lpstr>Sériový a paralelní port</vt:lpstr>
      <vt:lpstr>Snímek 16</vt:lpstr>
      <vt:lpstr>Přehled konektorů</vt:lpstr>
      <vt:lpstr>Standard PC99</vt:lpstr>
      <vt:lpstr>Standard PC99</vt:lpstr>
      <vt:lpstr>Tiskárny</vt:lpstr>
      <vt:lpstr>Barevný model CMY(K)</vt:lpstr>
      <vt:lpstr>Připojení tiskáren</vt:lpstr>
      <vt:lpstr>Konektor Canon - CENTRONICS</vt:lpstr>
      <vt:lpstr>Jehličkové tiskárny</vt:lpstr>
      <vt:lpstr>Jehličkové tiskárny</vt:lpstr>
      <vt:lpstr>Jehličkové tiskárny</vt:lpstr>
      <vt:lpstr>Laserová tiskárna</vt:lpstr>
      <vt:lpstr>Princip laserové tiskárny</vt:lpstr>
      <vt:lpstr>Laserová tiskárna</vt:lpstr>
      <vt:lpstr>LED tiskárna</vt:lpstr>
      <vt:lpstr>Inkoustové tiskárny</vt:lpstr>
      <vt:lpstr>Snímek 32</vt:lpstr>
      <vt:lpstr>Inkoustová tiskárna - CMYK</vt:lpstr>
      <vt:lpstr>Snímek 34</vt:lpstr>
      <vt:lpstr>Tryskové (inkoustové) tiskárny</vt:lpstr>
      <vt:lpstr>Termální tiskárny</vt:lpstr>
      <vt:lpstr>Voskové (sublimační) tiskárny</vt:lpstr>
      <vt:lpstr>Voskové tiskárny</vt:lpstr>
      <vt:lpstr>Plottery</vt:lpstr>
      <vt:lpstr>3d tiskárny</vt:lpstr>
      <vt:lpstr>Snímek 41</vt:lpstr>
      <vt:lpstr>3D tiskárny – ukázka tisku</vt:lpstr>
      <vt:lpstr>Snímek 43</vt:lpstr>
      <vt:lpstr>Scannery</vt:lpstr>
      <vt:lpstr>Scannery</vt:lpstr>
      <vt:lpstr>Scannery</vt:lpstr>
      <vt:lpstr>Připojení scanneru</vt:lpstr>
      <vt:lpstr>Části scanneru</vt:lpstr>
      <vt:lpstr>Scannery</vt:lpstr>
      <vt:lpstr>Hodnocení scannerů</vt:lpstr>
      <vt:lpstr>3d scannery</vt:lpstr>
      <vt:lpstr>Digitální fotoaparáty</vt:lpstr>
      <vt:lpstr>Hodnocení digitálních fotoaparátů</vt:lpstr>
      <vt:lpstr>Digitální fotografie</vt:lpstr>
      <vt:lpstr>Digitální fotoaparáty - baterie</vt:lpstr>
      <vt:lpstr>Periferní zařízení - shrnutí</vt:lpstr>
    </vt:vector>
  </TitlesOfParts>
  <Company>VŠB TU Ostrava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informatiky hardware</dc:title>
  <dc:creator>Danel</dc:creator>
  <cp:lastModifiedBy>Roman Danel</cp:lastModifiedBy>
  <cp:revision>50</cp:revision>
  <dcterms:created xsi:type="dcterms:W3CDTF">2009-09-07T08:19:53Z</dcterms:created>
  <dcterms:modified xsi:type="dcterms:W3CDTF">2012-10-20T22:30:58Z</dcterms:modified>
</cp:coreProperties>
</file>